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11"/>
  </p:notesMasterIdLst>
  <p:sldIdLst>
    <p:sldId id="348" r:id="rId4"/>
    <p:sldId id="304" r:id="rId5"/>
    <p:sldId id="350" r:id="rId6"/>
    <p:sldId id="305" r:id="rId7"/>
    <p:sldId id="309" r:id="rId8"/>
    <p:sldId id="332" r:id="rId9"/>
    <p:sldId id="328" r:id="rId10"/>
    <p:sldId id="310" r:id="rId12"/>
    <p:sldId id="327" r:id="rId13"/>
    <p:sldId id="320" r:id="rId14"/>
    <p:sldId id="322" r:id="rId15"/>
    <p:sldId id="321" r:id="rId16"/>
    <p:sldId id="323" r:id="rId17"/>
    <p:sldId id="334" r:id="rId18"/>
    <p:sldId id="335" r:id="rId19"/>
    <p:sldId id="262" r:id="rId20"/>
    <p:sldId id="339" r:id="rId21"/>
    <p:sldId id="340" r:id="rId22"/>
    <p:sldId id="341" r:id="rId23"/>
    <p:sldId id="342" r:id="rId24"/>
    <p:sldId id="343" r:id="rId25"/>
    <p:sldId id="344" r:id="rId26"/>
    <p:sldId id="345" r:id="rId27"/>
    <p:sldId id="346" r:id="rId28"/>
    <p:sldId id="347" r:id="rId29"/>
    <p:sldId id="349" r:id="rId3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33CC"/>
    <a:srgbClr val="FF33CC"/>
    <a:srgbClr val="FB293D"/>
    <a:srgbClr val="FF0000"/>
    <a:srgbClr val="FFFF66"/>
    <a:srgbClr val="FFFF99"/>
    <a:srgbClr val="0066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51"/>
    <p:restoredTop sz="90774"/>
  </p:normalViewPr>
  <p:slideViewPr>
    <p:cSldViewPr snapToObjects="1" showGuides="1">
      <p:cViewPr varScale="1">
        <p:scale>
          <a:sx n="64" d="100"/>
          <a:sy n="64" d="100"/>
        </p:scale>
        <p:origin x="144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68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69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369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6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C5167C0-5F5A-4B03-88CF-BA1F46280B37}"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Rot="1" noTextEdit="1"/>
          </p:cNvSpPr>
          <p:nvPr>
            <p:ph type="sldImg"/>
          </p:nvPr>
        </p:nvSpPr>
        <p:spPr>
          <a:ln/>
        </p:spPr>
      </p:sp>
      <p:sp>
        <p:nvSpPr>
          <p:cNvPr id="12291"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ln/>
        </p:spPr>
        <p:txBody>
          <a:bodyPr wrap="square" lIns="91440" tIns="45720" rIns="91440" bIns="45720" anchor="t" anchorCtr="0"/>
          <a:p>
            <a:pPr lvl="0" eaLnBrk="1" hangingPunct="1"/>
            <a:endParaRPr lang="en-US" altLang="en-US" dirty="0"/>
          </a:p>
        </p:txBody>
      </p:sp>
      <p:sp>
        <p:nvSpPr>
          <p:cNvPr id="15364"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en-US" sz="1200" dirty="0">
                <a:latin typeface="Arial" panose="020B0604020202020204" pitchFamily="34" charset="0"/>
                <a:cs typeface="Arial" panose="020B0604020202020204" pitchFamily="34" charset="0"/>
              </a:rPr>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bg1"/>
            </a:gs>
            <a:gs pos="100000">
              <a:schemeClr val="accent2"/>
            </a:gs>
          </a:gsLst>
          <a:lin ang="5400000" scaled="1"/>
          <a:tileRect/>
        </a:gradFill>
        <a:effectLst/>
      </p:bgPr>
    </p:bg>
    <p:spTree>
      <p:nvGrpSpPr>
        <p:cNvPr id="1" name=""/>
        <p:cNvGrpSpPr/>
        <p:nvPr/>
      </p:nvGrpSpPr>
      <p:grpSpPr>
        <a:xfrm>
          <a:off x="0" y="0"/>
          <a:ext cx="0" cy="0"/>
          <a:chOff x="0" y="0"/>
          <a:chExt cx="0" cy="0"/>
        </a:xfrm>
      </p:grpSpPr>
      <p:grpSp>
        <p:nvGrpSpPr>
          <p:cNvPr id="3074" name="Group 2"/>
          <p:cNvGrpSpPr/>
          <p:nvPr/>
        </p:nvGrpSpPr>
        <p:grpSpPr>
          <a:xfrm>
            <a:off x="319088" y="1752600"/>
            <a:ext cx="8824912" cy="5129213"/>
            <a:chOff x="201" y="1104"/>
            <a:chExt cx="5559" cy="3231"/>
          </a:xfrm>
        </p:grpSpPr>
        <p:sp>
          <p:nvSpPr>
            <p:cNvPr id="3080" name="Freeform 3"/>
            <p:cNvSpPr/>
            <p:nvPr/>
          </p:nvSpPr>
          <p:spPr>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ln>
          </p:spPr>
          <p:txBody>
            <a:bodyPr/>
            <a:p>
              <a:endParaRPr lang="en-US"/>
            </a:p>
          </p:txBody>
        </p:sp>
        <p:sp>
          <p:nvSpPr>
            <p:cNvPr id="3081" name="Freeform 4"/>
            <p:cNvSpPr/>
            <p:nvPr/>
          </p:nvSpPr>
          <p:spPr>
            <a:xfrm>
              <a:off x="528" y="2400"/>
              <a:ext cx="5232" cy="1920"/>
            </a:xfrm>
            <a:custGeom>
              <a:avLst/>
              <a:gdLst/>
              <a:ahLst/>
              <a:cxnLst>
                <a:cxn ang="0">
                  <a:pos x="0" y="0"/>
                </a:cxn>
                <a:cxn ang="0">
                  <a:pos x="0" y="1920"/>
                </a:cxn>
                <a:cxn ang="0">
                  <a:pos x="5232" y="1920"/>
                </a:cxn>
                <a:cxn ang="0">
                  <a:pos x="5232" y="0"/>
                </a:cxn>
                <a:cxn ang="0">
                  <a:pos x="0" y="0"/>
                </a:cxn>
                <a:cxn ang="0">
                  <a:pos x="0" y="0"/>
                </a:cxn>
              </a:cxnLst>
              <a:pathLst>
                <a:path w="4897" h="2182">
                  <a:moveTo>
                    <a:pt x="0" y="0"/>
                  </a:moveTo>
                  <a:lnTo>
                    <a:pt x="0" y="2182"/>
                  </a:lnTo>
                  <a:lnTo>
                    <a:pt x="4897" y="2182"/>
                  </a:lnTo>
                  <a:lnTo>
                    <a:pt x="4897" y="0"/>
                  </a:lnTo>
                  <a:lnTo>
                    <a:pt x="0" y="0"/>
                  </a:lnTo>
                  <a:close/>
                </a:path>
              </a:pathLst>
            </a:custGeom>
            <a:solidFill>
              <a:schemeClr val="bg2">
                <a:alpha val="30196"/>
              </a:schemeClr>
            </a:solidFill>
            <a:ln w="9525">
              <a:noFill/>
            </a:ln>
          </p:spPr>
          <p:txBody>
            <a:bodyPr/>
            <a:p>
              <a:endParaRPr lang="en-US"/>
            </a:p>
          </p:txBody>
        </p:sp>
        <p:sp>
          <p:nvSpPr>
            <p:cNvPr id="10" name="Freeform 5"/>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Freeform 6"/>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Freeform 7"/>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reeform 8"/>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34857" name="Rectangle 9"/>
          <p:cNvSpPr>
            <a:spLocks noGrp="1" noChangeArrowheads="1"/>
          </p:cNvSpPr>
          <p:nvPr>
            <p:ph type="ctrTitle" sz="quarter"/>
          </p:nvPr>
        </p:nvSpPr>
        <p:spPr>
          <a:xfrm>
            <a:off x="990600" y="1905000"/>
            <a:ext cx="7772400" cy="1736725"/>
          </a:xfrm>
        </p:spPr>
        <p:txBody>
          <a:bodyPr anchor="t"/>
          <a:lstStyle>
            <a:lvl1pPr>
              <a:defRPr/>
            </a:lvl1pPr>
          </a:lstStyle>
          <a:p>
            <a:r>
              <a:rPr lang="en-US"/>
              <a:t>Click to edit Master title style</a:t>
            </a:r>
            <a:endParaRPr lang="en-US"/>
          </a:p>
        </p:txBody>
      </p:sp>
      <p:sp>
        <p:nvSpPr>
          <p:cNvPr id="334858" name="Rectangle 10"/>
          <p:cNvSpPr>
            <a:spLocks noGrp="1" noChangeArrowheads="1"/>
          </p:cNvSpPr>
          <p:nvPr>
            <p:ph type="subTitle" sz="quarter" idx="1"/>
          </p:nvPr>
        </p:nvSpPr>
        <p:spPr>
          <a:xfrm>
            <a:off x="990600" y="3962400"/>
            <a:ext cx="6781800" cy="1752600"/>
          </a:xfrm>
        </p:spPr>
        <p:txBody>
          <a:bodyPr/>
          <a:lstStyle>
            <a:lvl1pPr marL="0" indent="0" algn="ctr">
              <a:buFont typeface="Wingdings" panose="05000000000000000000" pitchFamily="2" charset="2"/>
              <a:buNone/>
              <a:defRPr/>
            </a:lvl1pPr>
          </a:lstStyle>
          <a:p>
            <a:r>
              <a:rPr lang="en-US"/>
              <a:t>Click to edit Master subtitle style</a:t>
            </a:r>
            <a:endParaRPr lang="en-US"/>
          </a:p>
        </p:txBody>
      </p:sp>
      <p:sp>
        <p:nvSpPr>
          <p:cNvPr id="14" name="Rectangle 11"/>
          <p:cNvSpPr>
            <a:spLocks noGrp="1" noChangeArrowheads="1"/>
          </p:cNvSpPr>
          <p:nvPr>
            <p:ph type="dt" sz="quarter" idx="2"/>
          </p:nvPr>
        </p:nvSpPr>
        <p:spPr bwMode="auto">
          <a:xfrm>
            <a:off x="990600" y="6245225"/>
            <a:ext cx="190182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5" name="Rectangle 12"/>
          <p:cNvSpPr>
            <a:spLocks noGrp="1" noChangeArrowheads="1"/>
          </p:cNvSpPr>
          <p:nvPr>
            <p:ph type="ftr" sz="quarter" idx="3"/>
          </p:nvPr>
        </p:nvSpPr>
        <p:spPr bwMode="auto">
          <a:xfrm>
            <a:off x="3468688"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6" name="Rectangle 13"/>
          <p:cNvSpPr>
            <a:spLocks noGrp="1" noChangeArrowheads="1"/>
          </p:cNvSpPr>
          <p:nvPr>
            <p:ph type="sldNum" sz="quarter" idx="4"/>
          </p:nvPr>
        </p:nvSpPr>
        <p:spPr bwMode="auto">
          <a:xfrm>
            <a:off x="6937375" y="6245225"/>
            <a:ext cx="1901825"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AE5168F-4FFE-4C2C-8DDF-A32112E281AC}" type="slidenum">
              <a:rPr kumimoji="0" lang="en-US" altLang="en-US" sz="1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30618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618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6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8CB774C-69C3-4439-98CE-D3D8EB53859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tileRect/>
        </a:gradFill>
        <a:effectLst/>
      </p:bgPr>
    </p:bg>
    <p:spTree>
      <p:nvGrpSpPr>
        <p:cNvPr id="1" name=""/>
        <p:cNvGrpSpPr/>
        <p:nvPr/>
      </p:nvGrpSpPr>
      <p:grpSpPr/>
      <p:sp>
        <p:nvSpPr>
          <p:cNvPr id="333838" name="Rectangle 14"/>
          <p:cNvSpPr>
            <a:spLocks noGrp="1" noRot="1" noChangeArrowheads="1"/>
          </p:cNvSpPr>
          <p:nvPr>
            <p:ph type="title"/>
          </p:nvPr>
        </p:nvSpPr>
        <p:spPr bwMode="auto">
          <a:xfrm>
            <a:off x="457200" y="244475"/>
            <a:ext cx="8385175" cy="1431925"/>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333839" name="Rectangle 15"/>
          <p:cNvSpPr>
            <a:spLocks noGrp="1" noRot="1" noChangeArrowheads="1"/>
          </p:cNvSpPr>
          <p:nvPr>
            <p:ph type="body" idx="1"/>
          </p:nvPr>
        </p:nvSpPr>
        <p:spPr bwMode="auto">
          <a:xfrm>
            <a:off x="838200" y="1905000"/>
            <a:ext cx="8007350" cy="41910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23" name="Rectangle 11"/>
          <p:cNvSpPr>
            <a:spLocks noGrp="1" noChangeArrowheads="1"/>
          </p:cNvSpPr>
          <p:nvPr>
            <p:ph type="dt" sz="quarter" idx="2"/>
          </p:nvPr>
        </p:nvSpPr>
        <p:spPr bwMode="auto">
          <a:xfrm>
            <a:off x="990600" y="6245225"/>
            <a:ext cx="1901825" cy="476250"/>
          </a:xfrm>
          <a:prstGeom prst="rect">
            <a:avLst/>
          </a:prstGeom>
          <a:noFill/>
          <a:ln>
            <a:miter lim="800000"/>
          </a:ln>
        </p:spPr>
        <p:txBody>
          <a:bodyPr vert="horz" wrap="square" lIns="91440" tIns="45720" rIns="91440" bIns="45720" numCol="1" anchor="t" anchorCtr="0" compatLnSpc="1"/>
          <a:lstStyle>
            <a:lvl1pPr algn="l" eaLnBrk="1" hangingPunct="1">
              <a:defRPr sz="1400">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24" name="Rectangle 12"/>
          <p:cNvSpPr>
            <a:spLocks noGrp="1" noChangeArrowheads="1"/>
          </p:cNvSpPr>
          <p:nvPr>
            <p:ph type="ftr" sz="quarter" idx="3"/>
          </p:nvPr>
        </p:nvSpPr>
        <p:spPr bwMode="auto">
          <a:xfrm>
            <a:off x="3468688" y="6245225"/>
            <a:ext cx="2895600" cy="476250"/>
          </a:xfrm>
          <a:prstGeom prst="rect">
            <a:avLst/>
          </a:prstGeom>
          <a:noFill/>
          <a:ln>
            <a:miter lim="800000"/>
          </a:ln>
        </p:spPr>
        <p:txBody>
          <a:bodyPr vert="horz" wrap="square" lIns="91440" tIns="45720" rIns="91440" bIns="45720" numCol="1" anchor="t" anchorCtr="0" compatLnSpc="1"/>
          <a:lstStyle>
            <a:lvl1pPr algn="ctr" eaLnBrk="1" hangingPunct="1">
              <a:defRPr sz="1400">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25" name="Rectangle 13"/>
          <p:cNvSpPr>
            <a:spLocks noGrp="1" noChangeArrowheads="1"/>
          </p:cNvSpPr>
          <p:nvPr>
            <p:ph type="sldNum" sz="quarter" idx="4"/>
          </p:nvPr>
        </p:nvSpPr>
        <p:spPr bwMode="auto">
          <a:xfrm>
            <a:off x="6937375" y="6245225"/>
            <a:ext cx="1901825" cy="476250"/>
          </a:xfrm>
          <a:prstGeom prst="rect">
            <a:avLst/>
          </a:prstGeom>
          <a:noFill/>
          <a:ln>
            <a:miter lim="800000"/>
          </a:ln>
        </p:spPr>
        <p:txBody>
          <a:bodyPr vert="horz" wrap="square" lIns="91440" tIns="45720" rIns="91440" bIns="45720" numCol="1" anchor="t" anchorCtr="0" compatLnSpc="1"/>
          <a:lstStyle>
            <a:lvl1pPr algn="r" eaLnBrk="1" hangingPunct="1">
              <a:defRPr sz="1400">
                <a:effectLst>
                  <a:outerShdw blurRad="38100" dist="38100" dir="2700000" algn="tl">
                    <a:srgbClr val="000000"/>
                  </a:outerShdw>
                </a:effectLst>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26EC6F4-F910-4CAB-ACC5-9D2D0141D940}" type="slidenum">
              <a:rPr kumimoji="0" lang="en-US" altLang="en-US" sz="1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Tree>
  </p:cSld>
  <p:clrMap bg1="dk2" tx1="lt1" bg2="dk1" tx2="lt2" accent1="accent1" accent2="accent2" accent3="accent3" accent4="accent4" accent5="accent5" accent6="accent6" hlink="hlink" folHlink="folHlink"/>
  <p:sldLayoutIdLst>
    <p:sldLayoutId id="2147483665" r:id="rId1"/>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GIF"/><Relationship Id="rId1" Type="http://schemas.openxmlformats.org/officeDocument/2006/relationships/image" Target="../media/image17.GIF"/></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4.png"/><Relationship Id="rId7" Type="http://schemas.microsoft.com/office/2007/relationships/media" Target="file:///H:\giao%20an%20chuyen%20de%20cum\AVSEQ02.mp3" TargetMode="External"/><Relationship Id="rId6" Type="http://schemas.openxmlformats.org/officeDocument/2006/relationships/audio" Target="file:///H:\giao%20an%20chuyen%20de%20cum\AVSEQ02.mp3" TargetMode="External"/><Relationship Id="rId5" Type="http://schemas.openxmlformats.org/officeDocument/2006/relationships/image" Target="../media/image23.GIF"/><Relationship Id="rId4" Type="http://schemas.openxmlformats.org/officeDocument/2006/relationships/image" Target="../media/image22.GIF"/><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10" descr="Dove-02-june"/>
          <p:cNvPicPr>
            <a:picLocks noChangeAspect="1"/>
          </p:cNvPicPr>
          <p:nvPr/>
        </p:nvPicPr>
        <p:blipFill>
          <a:blip r:embed="rId1"/>
          <a:stretch>
            <a:fillRect/>
          </a:stretch>
        </p:blipFill>
        <p:spPr>
          <a:xfrm>
            <a:off x="7772400" y="252413"/>
            <a:ext cx="1676400" cy="609600"/>
          </a:xfrm>
          <a:prstGeom prst="rect">
            <a:avLst/>
          </a:prstGeom>
          <a:noFill/>
          <a:ln w="9525">
            <a:noFill/>
          </a:ln>
        </p:spPr>
      </p:pic>
      <p:pic>
        <p:nvPicPr>
          <p:cNvPr id="5123" name="Picture 11" descr="Dove-02-june"/>
          <p:cNvPicPr>
            <a:picLocks noChangeAspect="1"/>
          </p:cNvPicPr>
          <p:nvPr/>
        </p:nvPicPr>
        <p:blipFill>
          <a:blip r:embed="rId1"/>
          <a:stretch>
            <a:fillRect/>
          </a:stretch>
        </p:blipFill>
        <p:spPr>
          <a:xfrm>
            <a:off x="-38100" y="228600"/>
            <a:ext cx="1676400" cy="609600"/>
          </a:xfrm>
          <a:prstGeom prst="rect">
            <a:avLst/>
          </a:prstGeom>
          <a:noFill/>
          <a:ln w="9525">
            <a:noFill/>
          </a:ln>
        </p:spPr>
      </p:pic>
      <p:pic>
        <p:nvPicPr>
          <p:cNvPr id="5124" name="Picture 14" descr="Firewrk8"/>
          <p:cNvPicPr>
            <a:picLocks noChangeAspect="1"/>
          </p:cNvPicPr>
          <p:nvPr/>
        </p:nvPicPr>
        <p:blipFill>
          <a:blip r:embed="rId2">
            <a:lum bright="6000" contrast="30000"/>
          </a:blip>
          <a:stretch>
            <a:fillRect/>
          </a:stretch>
        </p:blipFill>
        <p:spPr>
          <a:xfrm>
            <a:off x="0" y="5175250"/>
            <a:ext cx="9144000" cy="1724025"/>
          </a:xfrm>
          <a:prstGeom prst="rect">
            <a:avLst/>
          </a:prstGeom>
          <a:noFill/>
          <a:ln w="9525">
            <a:noFill/>
          </a:ln>
        </p:spPr>
      </p:pic>
      <p:pic>
        <p:nvPicPr>
          <p:cNvPr id="5125" name="Picture 15" descr="Dove-02-june"/>
          <p:cNvPicPr>
            <a:picLocks noChangeAspect="1"/>
          </p:cNvPicPr>
          <p:nvPr/>
        </p:nvPicPr>
        <p:blipFill>
          <a:blip r:embed="rId1"/>
          <a:stretch>
            <a:fillRect/>
          </a:stretch>
        </p:blipFill>
        <p:spPr>
          <a:xfrm>
            <a:off x="5638800" y="1249363"/>
            <a:ext cx="1676400" cy="609600"/>
          </a:xfrm>
          <a:prstGeom prst="rect">
            <a:avLst/>
          </a:prstGeom>
          <a:noFill/>
          <a:ln w="9525">
            <a:noFill/>
          </a:ln>
        </p:spPr>
      </p:pic>
      <p:pic>
        <p:nvPicPr>
          <p:cNvPr id="5126" name="Picture 8" descr="Book-09"/>
          <p:cNvPicPr>
            <a:picLocks noChangeAspect="1"/>
          </p:cNvPicPr>
          <p:nvPr/>
        </p:nvPicPr>
        <p:blipFill>
          <a:blip r:embed="rId3"/>
          <a:stretch>
            <a:fillRect/>
          </a:stretch>
        </p:blipFill>
        <p:spPr>
          <a:xfrm>
            <a:off x="2743200" y="1447800"/>
            <a:ext cx="1409700" cy="1073150"/>
          </a:xfrm>
          <a:prstGeom prst="rect">
            <a:avLst/>
          </a:prstGeom>
          <a:noFill/>
          <a:ln w="9525">
            <a:noFill/>
          </a:ln>
        </p:spPr>
      </p:pic>
      <p:sp>
        <p:nvSpPr>
          <p:cNvPr id="5127" name="WordArt 10"/>
          <p:cNvSpPr>
            <a:spLocks noTextEdit="1"/>
          </p:cNvSpPr>
          <p:nvPr/>
        </p:nvSpPr>
        <p:spPr>
          <a:xfrm>
            <a:off x="2528888" y="2014538"/>
            <a:ext cx="4267200" cy="16764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00FF"/>
                  </a:solidFill>
                  <a:prstDash val="solid"/>
                  <a:headEnd type="none" w="med" len="med"/>
                  <a:tailEnd type="none" w="med" len="med"/>
                </a:ln>
                <a:solidFill>
                  <a:srgbClr val="00B0F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LUYỆN TỪ VÀ CÂU</a:t>
            </a:r>
            <a:endParaRPr lang="en-US" sz="3600" b="1">
              <a:ln w="9525" cap="flat" cmpd="sng">
                <a:solidFill>
                  <a:srgbClr val="0000FF"/>
                </a:solidFill>
                <a:prstDash val="solid"/>
                <a:headEnd type="none" w="med" len="med"/>
                <a:tailEnd type="none" w="med" len="med"/>
              </a:ln>
              <a:solidFill>
                <a:srgbClr val="00B0F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a:r>
              <a:rPr lang="en-US" sz="3600" b="1">
                <a:ln w="9525" cap="flat" cmpd="sng">
                  <a:solidFill>
                    <a:srgbClr val="0000FF"/>
                  </a:solidFill>
                  <a:prstDash val="solid"/>
                  <a:headEnd type="none" w="med" len="med"/>
                  <a:tailEnd type="none" w="med" len="med"/>
                </a:ln>
                <a:solidFill>
                  <a:srgbClr val="00B0F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LỚP 4</a:t>
            </a:r>
            <a:endParaRPr lang="en-US" sz="3600" b="1">
              <a:ln w="9525" cap="flat" cmpd="sng">
                <a:solidFill>
                  <a:srgbClr val="0000FF"/>
                </a:solidFill>
                <a:prstDash val="solid"/>
                <a:headEnd type="none" w="med" len="med"/>
                <a:tailEnd type="none" w="med" len="med"/>
              </a:ln>
              <a:solidFill>
                <a:srgbClr val="00B0F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5128" name="Picture 12" descr="Firewrk8"/>
          <p:cNvPicPr>
            <a:picLocks noChangeAspect="1"/>
          </p:cNvPicPr>
          <p:nvPr/>
        </p:nvPicPr>
        <p:blipFill>
          <a:blip r:embed="rId2">
            <a:lum bright="6000" contrast="30000"/>
          </a:blip>
          <a:stretch>
            <a:fillRect/>
          </a:stretch>
        </p:blipFill>
        <p:spPr>
          <a:xfrm>
            <a:off x="639763" y="900113"/>
            <a:ext cx="1905000" cy="1492250"/>
          </a:xfrm>
          <a:prstGeom prst="rect">
            <a:avLst/>
          </a:prstGeom>
          <a:noFill/>
          <a:ln w="9525">
            <a:noFill/>
          </a:ln>
        </p:spPr>
      </p:pic>
      <p:sp>
        <p:nvSpPr>
          <p:cNvPr id="5129" name="WordArt 15"/>
          <p:cNvSpPr>
            <a:spLocks noTextEdit="1"/>
          </p:cNvSpPr>
          <p:nvPr/>
        </p:nvSpPr>
        <p:spPr>
          <a:xfrm>
            <a:off x="1841500" y="3814763"/>
            <a:ext cx="6007100" cy="1549400"/>
          </a:xfrm>
          <a:prstGeom prst="rect">
            <a:avLst/>
          </a:prstGeom>
        </p:spPr>
        <p:txBody>
          <a:bodyPr wrap="none" fromWordArt="1">
            <a:prstTxWarp prst="textPlain">
              <a:avLst>
                <a:gd name="adj" fmla="val 50000"/>
              </a:avLst>
            </a:prstTxWarp>
            <a:normAutofit/>
          </a:bodyPr>
          <a:p>
            <a:pPr algn="ctr"/>
            <a:r>
              <a:rPr lang="en-US" sz="24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ĐỘNG TỪ</a:t>
            </a:r>
            <a:endParaRPr lang="en-US" sz="24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65560" name="AutoShape 24"/>
          <p:cNvSpPr/>
          <p:nvPr/>
        </p:nvSpPr>
        <p:spPr>
          <a:xfrm>
            <a:off x="192088" y="115888"/>
            <a:ext cx="895350" cy="895350"/>
          </a:xfrm>
          <a:prstGeom prst="irregularSeal1">
            <a:avLst/>
          </a:prstGeom>
          <a:gradFill rotWithShape="1">
            <a:gsLst>
              <a:gs pos="0">
                <a:srgbClr val="FF0000"/>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57200" eaLnBrk="1" hangingPunct="1">
              <a:spcBef>
                <a:spcPct val="0"/>
              </a:spcBef>
              <a:buNone/>
            </a:pPr>
            <a:endParaRPr lang="en-US" altLang="en-US" sz="1800" dirty="0">
              <a:ea typeface="Arial" panose="020B0604020202020204" pitchFamily="34" charset="0"/>
            </a:endParaRPr>
          </a:p>
        </p:txBody>
      </p:sp>
      <p:sp>
        <p:nvSpPr>
          <p:cNvPr id="5131" name="TextBox 1"/>
          <p:cNvSpPr txBox="1"/>
          <p:nvPr/>
        </p:nvSpPr>
        <p:spPr>
          <a:xfrm>
            <a:off x="-38100" y="666750"/>
            <a:ext cx="91821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b="1" dirty="0">
                <a:solidFill>
                  <a:srgbClr val="92D050"/>
                </a:solidFill>
                <a:latin typeface="Times New Roman" panose="02020603050405020304" pitchFamily="18" charset="0"/>
              </a:rPr>
              <a:t>TRƯỜNG TIỂU HỌC PHẠM VĂN HAI</a:t>
            </a:r>
            <a:endParaRPr lang="en-US" altLang="en-US" sz="4000" b="1" dirty="0">
              <a:solidFill>
                <a:srgbClr val="92D050"/>
              </a:solidFill>
              <a:latin typeface="Times New Roman" panose="02020603050405020304" pitchFamily="18" charset="0"/>
            </a:endParaRPr>
          </a:p>
        </p:txBody>
      </p: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65560"/>
                                        </p:tgtEl>
                                        <p:attrNameLst>
                                          <p:attrName>style.visibility</p:attrName>
                                        </p:attrNameLst>
                                      </p:cBhvr>
                                      <p:to>
                                        <p:strVal val="visible"/>
                                      </p:to>
                                    </p:set>
                                    <p:anim calcmode="lin" valueType="num">
                                      <p:cBhvr>
                                        <p:cTn id="7" dur="5000" fill="hold"/>
                                        <p:tgtEl>
                                          <p:spTgt spid="65560"/>
                                        </p:tgtEl>
                                        <p:attrNameLst>
                                          <p:attrName>ppt_w</p:attrName>
                                        </p:attrNameLst>
                                      </p:cBhvr>
                                      <p:tavLst>
                                        <p:tav tm="0">
                                          <p:val>
                                            <p:fltVal val="0.000000"/>
                                          </p:val>
                                        </p:tav>
                                        <p:tav tm="100000">
                                          <p:val>
                                            <p:strVal val="#ppt_w"/>
                                          </p:val>
                                        </p:tav>
                                      </p:tavLst>
                                    </p:anim>
                                    <p:anim calcmode="lin" valueType="num">
                                      <p:cBhvr>
                                        <p:cTn id="8" dur="5000" fill="hold"/>
                                        <p:tgtEl>
                                          <p:spTgt spid="65560"/>
                                        </p:tgtEl>
                                        <p:attrNameLst>
                                          <p:attrName>ppt_h</p:attrName>
                                        </p:attrNameLst>
                                      </p:cBhvr>
                                      <p:tavLst>
                                        <p:tav tm="0">
                                          <p:val>
                                            <p:fltVal val="0.000000"/>
                                          </p:val>
                                        </p:tav>
                                        <p:tav tm="100000">
                                          <p:val>
                                            <p:strVal val="#ppt_h"/>
                                          </p:val>
                                        </p:tav>
                                      </p:tavLst>
                                    </p:anim>
                                    <p:anim calcmode="lin" valueType="num">
                                      <p:cBhvr>
                                        <p:cTn id="9" dur="5000" fill="hold"/>
                                        <p:tgtEl>
                                          <p:spTgt spid="65560"/>
                                        </p:tgtEl>
                                        <p:attrNameLst>
                                          <p:attrName>ppt_x</p:attrName>
                                        </p:attrNameLst>
                                      </p:cBhvr>
                                      <p:tavLst>
                                        <p:tav tm="0">
                                          <p:val>
                                            <p:fltVal val="0.500000"/>
                                          </p:val>
                                        </p:tav>
                                        <p:tav tm="100000">
                                          <p:val>
                                            <p:strVal val="#ppt_x"/>
                                          </p:val>
                                        </p:tav>
                                      </p:tavLst>
                                    </p:anim>
                                    <p:anim calcmode="lin" valueType="num">
                                      <p:cBhvr>
                                        <p:cTn id="10" dur="5000" fill="hold"/>
                                        <p:tgtEl>
                                          <p:spTgt spid="6556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3" name="Text Box 5"/>
          <p:cNvSpPr txBox="1"/>
          <p:nvPr/>
        </p:nvSpPr>
        <p:spPr>
          <a:xfrm>
            <a:off x="593725" y="1757363"/>
            <a:ext cx="2667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i="1" u="sng" dirty="0">
                <a:solidFill>
                  <a:srgbClr val="0066FF"/>
                </a:solidFill>
                <a:latin typeface="Times New Roman" panose="02020603050405020304" pitchFamily="18" charset="0"/>
              </a:rPr>
              <a:t>III. Luyện tập</a:t>
            </a:r>
            <a:r>
              <a:rPr lang="en-US" altLang="en-US" sz="2800" b="1" i="1" dirty="0">
                <a:solidFill>
                  <a:srgbClr val="0066FF"/>
                </a:solidFill>
                <a:latin typeface="Times New Roman" panose="02020603050405020304" pitchFamily="18" charset="0"/>
              </a:rPr>
              <a:t>:</a:t>
            </a:r>
            <a:endParaRPr lang="en-US" altLang="en-US" sz="2800" b="1" i="1" dirty="0">
              <a:solidFill>
                <a:srgbClr val="0066FF"/>
              </a:solidFill>
              <a:latin typeface="Times New Roman" panose="02020603050405020304" pitchFamily="18" charset="0"/>
            </a:endParaRPr>
          </a:p>
        </p:txBody>
      </p:sp>
      <p:sp>
        <p:nvSpPr>
          <p:cNvPr id="7174" name="Text Box 6"/>
          <p:cNvSpPr txBox="1"/>
          <p:nvPr/>
        </p:nvSpPr>
        <p:spPr>
          <a:xfrm>
            <a:off x="593725" y="2765425"/>
            <a:ext cx="7696200" cy="32972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i="1" u="sng" dirty="0">
                <a:solidFill>
                  <a:srgbClr val="FF0000"/>
                </a:solidFill>
                <a:latin typeface="Times New Roman" panose="02020603050405020304" pitchFamily="18" charset="0"/>
              </a:rPr>
              <a:t>Bài 1</a:t>
            </a:r>
            <a:r>
              <a:rPr lang="en-US" altLang="en-US" sz="2800" dirty="0">
                <a:latin typeface="Times New Roman" panose="02020603050405020304" pitchFamily="18" charset="0"/>
              </a:rPr>
              <a:t>: </a:t>
            </a:r>
            <a:r>
              <a:rPr lang="en-US" altLang="en-US" sz="2800" b="1" u="sng" dirty="0">
                <a:latin typeface="Times New Roman" panose="02020603050405020304" pitchFamily="18" charset="0"/>
              </a:rPr>
              <a:t>Viết tên các hoạt động</a:t>
            </a:r>
            <a:r>
              <a:rPr lang="en-US" altLang="en-US" sz="2800" b="1" dirty="0">
                <a:latin typeface="Times New Roman" panose="02020603050405020304" pitchFamily="18" charset="0"/>
              </a:rPr>
              <a:t> em thường làm hằng ngày </a:t>
            </a:r>
            <a:r>
              <a:rPr lang="en-US" altLang="en-US" sz="2800" b="1" u="sng" dirty="0">
                <a:latin typeface="Times New Roman" panose="02020603050405020304" pitchFamily="18" charset="0"/>
              </a:rPr>
              <a:t>ở nhà</a:t>
            </a:r>
            <a:r>
              <a:rPr lang="en-US" altLang="en-US" sz="2800" b="1" dirty="0">
                <a:latin typeface="Times New Roman" panose="02020603050405020304" pitchFamily="18" charset="0"/>
              </a:rPr>
              <a:t> và </a:t>
            </a:r>
            <a:r>
              <a:rPr lang="en-US" altLang="en-US" sz="2800" b="1" u="sng" dirty="0">
                <a:latin typeface="Times New Roman" panose="02020603050405020304" pitchFamily="18" charset="0"/>
              </a:rPr>
              <a:t>ở trường</a:t>
            </a:r>
            <a:r>
              <a:rPr lang="en-US" altLang="en-US" sz="2800" b="1" dirty="0">
                <a:latin typeface="Times New Roman" panose="02020603050405020304" pitchFamily="18" charset="0"/>
              </a:rPr>
              <a:t>.</a:t>
            </a:r>
            <a:endParaRPr lang="en-US" altLang="en-US" sz="2800" b="1" dirty="0">
              <a:latin typeface="Times New Roman" panose="02020603050405020304" pitchFamily="18" charset="0"/>
            </a:endParaRPr>
          </a:p>
          <a:p>
            <a:pPr marL="0" lvl="0" indent="0" eaLnBrk="1" hangingPunct="1">
              <a:spcBef>
                <a:spcPct val="50000"/>
              </a:spcBef>
              <a:buNone/>
            </a:pPr>
            <a:r>
              <a:rPr lang="en-US" altLang="en-US" sz="2800" b="1" u="sng" dirty="0">
                <a:latin typeface="Times New Roman" panose="02020603050405020304" pitchFamily="18" charset="0"/>
              </a:rPr>
              <a:t>Gạch dưới động từ</a:t>
            </a:r>
            <a:r>
              <a:rPr lang="en-US" altLang="en-US" sz="2800" b="1" dirty="0">
                <a:latin typeface="Times New Roman" panose="02020603050405020304" pitchFamily="18" charset="0"/>
              </a:rPr>
              <a:t> trong các cụm từ chỉ những hoạt động ấy:</a:t>
            </a:r>
            <a:endParaRPr lang="en-US" altLang="en-US" sz="2800" b="1" dirty="0">
              <a:latin typeface="Times New Roman" panose="02020603050405020304" pitchFamily="18" charset="0"/>
            </a:endParaRPr>
          </a:p>
          <a:p>
            <a:pPr marL="0" lvl="0" indent="0" eaLnBrk="1" hangingPunct="1">
              <a:spcBef>
                <a:spcPct val="50000"/>
              </a:spcBef>
              <a:buChar char="-"/>
            </a:pPr>
            <a:r>
              <a:rPr lang="en-US" altLang="en-US" sz="2800" dirty="0">
                <a:latin typeface="Times New Roman" panose="02020603050405020304" pitchFamily="18" charset="0"/>
              </a:rPr>
              <a:t>  Các hoạt động ở nhà.                  </a:t>
            </a:r>
            <a:r>
              <a:rPr lang="en-US" altLang="en-US" sz="2800" dirty="0">
                <a:solidFill>
                  <a:srgbClr val="FF00FF"/>
                </a:solidFill>
                <a:latin typeface="Times New Roman" panose="02020603050405020304" pitchFamily="18" charset="0"/>
              </a:rPr>
              <a:t>M:</a:t>
            </a:r>
            <a:r>
              <a:rPr lang="en-US" altLang="en-US" sz="2800" dirty="0">
                <a:latin typeface="Times New Roman" panose="02020603050405020304" pitchFamily="18" charset="0"/>
              </a:rPr>
              <a:t> </a:t>
            </a:r>
            <a:r>
              <a:rPr lang="en-US" altLang="en-US" sz="2800" b="1" i="1" u="sng" dirty="0">
                <a:latin typeface="Times New Roman" panose="02020603050405020304" pitchFamily="18" charset="0"/>
              </a:rPr>
              <a:t>quét</a:t>
            </a:r>
            <a:r>
              <a:rPr lang="en-US" altLang="en-US" sz="2800" dirty="0">
                <a:latin typeface="Times New Roman" panose="02020603050405020304" pitchFamily="18" charset="0"/>
              </a:rPr>
              <a:t> nhà</a:t>
            </a:r>
            <a:endParaRPr lang="en-US" altLang="en-US" sz="2800" dirty="0">
              <a:latin typeface="Times New Roman" panose="02020603050405020304" pitchFamily="18" charset="0"/>
            </a:endParaRPr>
          </a:p>
          <a:p>
            <a:pPr marL="0" lvl="0" indent="0" eaLnBrk="1" hangingPunct="1">
              <a:spcBef>
                <a:spcPct val="50000"/>
              </a:spcBef>
              <a:buChar char="-"/>
            </a:pPr>
            <a:r>
              <a:rPr lang="en-US" altLang="en-US" sz="2800" dirty="0">
                <a:latin typeface="Times New Roman" panose="02020603050405020304" pitchFamily="18" charset="0"/>
              </a:rPr>
              <a:t>  Các hoạt động ở trường.             </a:t>
            </a:r>
            <a:r>
              <a:rPr lang="en-US" altLang="en-US" sz="2800" dirty="0">
                <a:solidFill>
                  <a:srgbClr val="FF00FF"/>
                </a:solidFill>
                <a:latin typeface="Times New Roman" panose="02020603050405020304" pitchFamily="18" charset="0"/>
              </a:rPr>
              <a:t>M:</a:t>
            </a:r>
            <a:r>
              <a:rPr lang="en-US" altLang="en-US" sz="2800" dirty="0">
                <a:latin typeface="Times New Roman" panose="02020603050405020304" pitchFamily="18" charset="0"/>
              </a:rPr>
              <a:t> </a:t>
            </a:r>
            <a:r>
              <a:rPr lang="en-US" altLang="en-US" sz="2800" b="1" i="1" u="sng" dirty="0">
                <a:latin typeface="Times New Roman" panose="02020603050405020304" pitchFamily="18" charset="0"/>
              </a:rPr>
              <a:t>làm</a:t>
            </a:r>
            <a:r>
              <a:rPr lang="en-US" altLang="en-US" sz="2800" u="sng" dirty="0">
                <a:latin typeface="Times New Roman" panose="02020603050405020304" pitchFamily="18" charset="0"/>
              </a:rPr>
              <a:t> </a:t>
            </a:r>
            <a:r>
              <a:rPr lang="en-US" altLang="en-US" sz="2800" dirty="0">
                <a:latin typeface="Times New Roman" panose="02020603050405020304" pitchFamily="18" charset="0"/>
              </a:rPr>
              <a:t>bài</a:t>
            </a:r>
            <a:endParaRPr lang="en-US" altLang="en-US" sz="2800" dirty="0">
              <a:latin typeface="Times New Roman" panose="02020603050405020304" pitchFamily="18" charset="0"/>
            </a:endParaRPr>
          </a:p>
        </p:txBody>
      </p:sp>
      <p:sp>
        <p:nvSpPr>
          <p:cNvPr id="16388" name="Text Box 10"/>
          <p:cNvSpPr txBox="1"/>
          <p:nvPr/>
        </p:nvSpPr>
        <p:spPr>
          <a:xfrm>
            <a:off x="593725" y="4527550"/>
            <a:ext cx="1841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16389" name="Text Box 20"/>
          <p:cNvSpPr txBox="1"/>
          <p:nvPr/>
        </p:nvSpPr>
        <p:spPr>
          <a:xfrm>
            <a:off x="1255713" y="169863"/>
            <a:ext cx="6851650" cy="1077912"/>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000000"/>
                                          </p:val>
                                        </p:tav>
                                        <p:tav tm="100000">
                                          <p:val>
                                            <p:strVal val="#ppt_w"/>
                                          </p:val>
                                        </p:tav>
                                      </p:tavLst>
                                    </p:anim>
                                    <p:anim calcmode="lin" valueType="num">
                                      <p:cBhvr>
                                        <p:cTn id="8" dur="500" fill="hold"/>
                                        <p:tgtEl>
                                          <p:spTgt spid="7173"/>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800" decel="100000"/>
                                        <p:tgtEl>
                                          <p:spTgt spid="7174"/>
                                        </p:tgtEl>
                                      </p:cBhvr>
                                    </p:animEffect>
                                    <p:anim calcmode="lin" valueType="num">
                                      <p:cBhvr>
                                        <p:cTn id="14" dur="800" decel="100000" fill="hold"/>
                                        <p:tgtEl>
                                          <p:spTgt spid="7174"/>
                                        </p:tgtEl>
                                        <p:attrNameLst>
                                          <p:attrName>style.rotation</p:attrName>
                                        </p:attrNameLst>
                                      </p:cBhvr>
                                      <p:tavLst>
                                        <p:tav tm="0">
                                          <p:val>
                                            <p:fltVal val="-90.000000"/>
                                          </p:val>
                                        </p:tav>
                                        <p:tav tm="100000">
                                          <p:val>
                                            <p:fltVal val="0.000000"/>
                                          </p:val>
                                        </p:tav>
                                      </p:tavLst>
                                    </p:anim>
                                    <p:anim calcmode="lin" valueType="num">
                                      <p:cBhvr>
                                        <p:cTn id="15" dur="800" decel="100000" fill="hold"/>
                                        <p:tgtEl>
                                          <p:spTgt spid="7174"/>
                                        </p:tgtEl>
                                        <p:attrNameLst>
                                          <p:attrName>ppt_x</p:attrName>
                                        </p:attrNameLst>
                                      </p:cBhvr>
                                      <p:tavLst>
                                        <p:tav tm="0">
                                          <p:val>
                                            <p:strVal val="#ppt_x+0.4"/>
                                          </p:val>
                                        </p:tav>
                                        <p:tav tm="100000">
                                          <p:val>
                                            <p:strVal val="#ppt_x-0.05"/>
                                          </p:val>
                                        </p:tav>
                                      </p:tavLst>
                                    </p:anim>
                                    <p:anim calcmode="lin" valueType="num">
                                      <p:cBhvr>
                                        <p:cTn id="16" dur="800" decel="100000" fill="hold"/>
                                        <p:tgtEl>
                                          <p:spTgt spid="717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17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1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10"/>
          <p:cNvSpPr txBox="1"/>
          <p:nvPr/>
        </p:nvSpPr>
        <p:spPr>
          <a:xfrm>
            <a:off x="593725" y="4527550"/>
            <a:ext cx="1841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17411" name="Text Box 5"/>
          <p:cNvSpPr txBox="1"/>
          <p:nvPr/>
        </p:nvSpPr>
        <p:spPr>
          <a:xfrm>
            <a:off x="593725" y="1695450"/>
            <a:ext cx="2667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i="1" u="sng" dirty="0">
                <a:solidFill>
                  <a:srgbClr val="0066FF"/>
                </a:solidFill>
                <a:latin typeface="Times New Roman" panose="02020603050405020304" pitchFamily="18" charset="0"/>
              </a:rPr>
              <a:t>III. Luyện tập</a:t>
            </a:r>
            <a:r>
              <a:rPr lang="en-US" altLang="en-US" sz="2800" b="1" i="1" dirty="0">
                <a:solidFill>
                  <a:srgbClr val="0066FF"/>
                </a:solidFill>
                <a:latin typeface="Times New Roman" panose="02020603050405020304" pitchFamily="18" charset="0"/>
              </a:rPr>
              <a:t>:</a:t>
            </a:r>
            <a:endParaRPr lang="en-US" altLang="en-US" sz="2800" b="1" i="1" dirty="0">
              <a:solidFill>
                <a:srgbClr val="0066FF"/>
              </a:solidFill>
              <a:latin typeface="Times New Roman" panose="02020603050405020304" pitchFamily="18" charset="0"/>
            </a:endParaRPr>
          </a:p>
        </p:txBody>
      </p:sp>
      <p:sp>
        <p:nvSpPr>
          <p:cNvPr id="17412" name="Text Box 6"/>
          <p:cNvSpPr txBox="1"/>
          <p:nvPr/>
        </p:nvSpPr>
        <p:spPr>
          <a:xfrm>
            <a:off x="242888" y="2290763"/>
            <a:ext cx="8731250" cy="1373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i="1" u="sng" dirty="0">
                <a:solidFill>
                  <a:srgbClr val="FF0000"/>
                </a:solidFill>
                <a:latin typeface="Times New Roman" panose="02020603050405020304" pitchFamily="18" charset="0"/>
              </a:rPr>
              <a:t>Bài 1</a:t>
            </a:r>
            <a:r>
              <a:rPr lang="en-US" altLang="en-US" sz="2800" dirty="0">
                <a:latin typeface="Times New Roman" panose="02020603050405020304" pitchFamily="18" charset="0"/>
              </a:rPr>
              <a:t>: Viết tên các hoạt động em thường làm hằng ngày ở nhà và ở trường. Gạch dưới động từ trong các cụm từ chỉ những hoạt động ấy:</a:t>
            </a:r>
            <a:endParaRPr lang="en-US" altLang="en-US" sz="2800" dirty="0">
              <a:latin typeface="Times New Roman" panose="02020603050405020304" pitchFamily="18" charset="0"/>
            </a:endParaRPr>
          </a:p>
        </p:txBody>
      </p:sp>
      <p:graphicFrame>
        <p:nvGraphicFramePr>
          <p:cNvPr id="23578" name="Group 26"/>
          <p:cNvGraphicFramePr>
            <a:graphicFrameLocks noGrp="1"/>
          </p:cNvGraphicFramePr>
          <p:nvPr>
            <p:ph idx="1"/>
          </p:nvPr>
        </p:nvGraphicFramePr>
        <p:xfrm>
          <a:off x="246063" y="3808413"/>
          <a:ext cx="8624888" cy="2732088"/>
        </p:xfrm>
        <a:graphic>
          <a:graphicData uri="http://schemas.openxmlformats.org/drawingml/2006/table">
            <a:tbl>
              <a:tblPr/>
              <a:tblGrid>
                <a:gridCol w="4373562"/>
                <a:gridCol w="4251325"/>
              </a:tblGrid>
              <a:tr h="67310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rgbClr val="669900"/>
                          </a:solidFill>
                          <a:effectLst/>
                          <a:latin typeface="Times New Roman" panose="02020603050405020304" pitchFamily="18" charset="0"/>
                        </a:rPr>
                        <a:t>Các hoạt động ở nhà</a:t>
                      </a:r>
                      <a:endParaRPr kumimoji="0" lang="en-US" sz="2800" b="1" i="0" u="none" strike="noStrike" cap="none" normalizeH="0" baseline="0" smtClean="0">
                        <a:ln>
                          <a:noFill/>
                        </a:ln>
                        <a:solidFill>
                          <a:srgbClr val="6699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smtClean="0">
                          <a:ln>
                            <a:noFill/>
                          </a:ln>
                          <a:solidFill>
                            <a:srgbClr val="669900"/>
                          </a:solidFill>
                          <a:effectLst/>
                          <a:latin typeface="Times New Roman" panose="02020603050405020304" pitchFamily="18" charset="0"/>
                        </a:rPr>
                        <a:t>Các hoạt động ở trường</a:t>
                      </a:r>
                      <a:endParaRPr kumimoji="0" lang="en-US" sz="2800" b="1" i="0" u="none" strike="noStrike" cap="none" normalizeH="0" baseline="0" smtClean="0">
                        <a:ln>
                          <a:noFill/>
                        </a:ln>
                        <a:solidFill>
                          <a:srgbClr val="6699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58987">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rgbClr val="0066FF"/>
                          </a:solidFill>
                          <a:effectLst/>
                          <a:latin typeface="Arial" panose="020B0604020202020204" pitchFamily="34" charset="0"/>
                        </a:rPr>
                        <a:t> </a:t>
                      </a:r>
                      <a:r>
                        <a:rPr kumimoji="0" lang="en-US" sz="2800" b="0" i="0" u="sng" strike="noStrike" cap="none" normalizeH="0" baseline="0" smtClean="0">
                          <a:ln>
                            <a:noFill/>
                          </a:ln>
                          <a:solidFill>
                            <a:srgbClr val="FF0000"/>
                          </a:solidFill>
                          <a:effectLst/>
                          <a:latin typeface="Times New Roman" panose="02020603050405020304" pitchFamily="18" charset="0"/>
                        </a:rPr>
                        <a:t>Quét</a:t>
                      </a:r>
                      <a:r>
                        <a:rPr kumimoji="0" lang="en-US" sz="2800" b="0" i="0" u="sng" strike="noStrike" cap="none" normalizeH="0" baseline="0" smtClean="0">
                          <a:ln>
                            <a:noFill/>
                          </a:ln>
                          <a:solidFill>
                            <a:srgbClr val="0066FF"/>
                          </a:solidFill>
                          <a:effectLst/>
                          <a:latin typeface="Times New Roman" panose="02020603050405020304" pitchFamily="18" charset="0"/>
                        </a:rPr>
                        <a:t> nhà</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rgbClr val="0066FF"/>
                          </a:solidFill>
                          <a:effectLst/>
                          <a:latin typeface="Arial" panose="020B0604020202020204" pitchFamily="34" charset="0"/>
                        </a:rPr>
                        <a:t> </a:t>
                      </a:r>
                      <a:endParaRPr kumimoji="0" lang="en-US" sz="2800" b="0" i="0" u="none" strike="noStrike" cap="none" normalizeH="0" baseline="0" smtClean="0">
                        <a:ln>
                          <a:noFill/>
                        </a:ln>
                        <a:solidFill>
                          <a:srgbClr val="0066FF"/>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rgbClr val="0066FF"/>
                          </a:solidFill>
                          <a:effectLst/>
                          <a:latin typeface="Arial" panose="020B0604020202020204" pitchFamily="34" charset="0"/>
                        </a:rPr>
                        <a:t> </a:t>
                      </a:r>
                      <a:r>
                        <a:rPr kumimoji="0" lang="en-US" sz="2800" b="0" i="0" u="sng" strike="noStrike" cap="none" normalizeH="0" baseline="0" smtClean="0">
                          <a:ln>
                            <a:noFill/>
                          </a:ln>
                          <a:solidFill>
                            <a:srgbClr val="FF0000"/>
                          </a:solidFill>
                          <a:effectLst/>
                          <a:latin typeface="Times New Roman" panose="02020603050405020304" pitchFamily="18" charset="0"/>
                        </a:rPr>
                        <a:t>Làm</a:t>
                      </a:r>
                      <a:r>
                        <a:rPr kumimoji="0" lang="en-US" sz="2800" b="0" i="0" u="sng" strike="noStrike" cap="none" normalizeH="0" baseline="0" smtClean="0">
                          <a:ln>
                            <a:noFill/>
                          </a:ln>
                          <a:solidFill>
                            <a:srgbClr val="0066FF"/>
                          </a:solidFill>
                          <a:effectLst/>
                          <a:latin typeface="Times New Roman" panose="02020603050405020304" pitchFamily="18" charset="0"/>
                        </a:rPr>
                        <a:t> bài</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 </a:t>
                      </a:r>
                      <a:endParaRPr kumimoji="0" lang="en-US" sz="2800" b="0" i="0" u="none" strike="noStrike" cap="none" normalizeH="0" baseline="0" smtClean="0">
                        <a:ln>
                          <a:noFill/>
                        </a:ln>
                        <a:solidFill>
                          <a:srgbClr val="0066FF"/>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7424" name="Text Box 20"/>
          <p:cNvSpPr txBox="1"/>
          <p:nvPr/>
        </p:nvSpPr>
        <p:spPr>
          <a:xfrm>
            <a:off x="1384300" y="485775"/>
            <a:ext cx="6853238" cy="10779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78"/>
                                        </p:tgtEl>
                                        <p:attrNameLst>
                                          <p:attrName>style.visibility</p:attrName>
                                        </p:attrNameLst>
                                      </p:cBhvr>
                                      <p:to>
                                        <p:strVal val="visible"/>
                                      </p:to>
                                    </p:set>
                                    <p:animEffect transition="in" filter="box(in)">
                                      <p:cBhvr>
                                        <p:cTn id="7" dur="5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93" name="Group 17"/>
          <p:cNvGraphicFramePr>
            <a:graphicFrameLocks noGrp="1"/>
          </p:cNvGraphicFramePr>
          <p:nvPr>
            <p:ph idx="1"/>
          </p:nvPr>
        </p:nvGraphicFramePr>
        <p:xfrm>
          <a:off x="457200" y="1181100"/>
          <a:ext cx="8516938" cy="5583238"/>
        </p:xfrm>
        <a:graphic>
          <a:graphicData uri="http://schemas.openxmlformats.org/drawingml/2006/table">
            <a:tbl>
              <a:tblPr/>
              <a:tblGrid>
                <a:gridCol w="4954588"/>
                <a:gridCol w="3562350"/>
              </a:tblGrid>
              <a:tr h="457133">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Times New Roman" panose="02020603050405020304" pitchFamily="18" charset="0"/>
                        </a:rPr>
                        <a:t>Các hoạt động ở nhà</a:t>
                      </a:r>
                      <a:endParaRPr kumimoji="0" lang="en-US" sz="2400" b="1" i="0" u="none" strike="noStrike" cap="none" normalizeH="0" baseline="0" smtClean="0">
                        <a:ln>
                          <a:noFill/>
                        </a:ln>
                        <a:solidFill>
                          <a:schemeClr val="tx1"/>
                        </a:solidFill>
                        <a:effectLst/>
                        <a:latin typeface="Times New Roman" panose="02020603050405020304" pitchFamily="18" charset="0"/>
                      </a:endParaRPr>
                    </a:p>
                  </a:txBody>
                  <a:tcPr marT="45708" marB="45708"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400" b="1" i="0" u="none" strike="noStrike" cap="none" normalizeH="0" baseline="0" smtClean="0">
                          <a:ln>
                            <a:noFill/>
                          </a:ln>
                          <a:solidFill>
                            <a:schemeClr val="tx1"/>
                          </a:solidFill>
                          <a:effectLst/>
                          <a:latin typeface="Times New Roman" panose="02020603050405020304" pitchFamily="18" charset="0"/>
                        </a:rPr>
                        <a:t>Các hoạt động ở trường</a:t>
                      </a:r>
                      <a:endParaRPr kumimoji="0" lang="en-US" sz="2400" b="1" i="0" u="none" strike="noStrike" cap="none" normalizeH="0" baseline="0" smtClean="0">
                        <a:ln>
                          <a:noFill/>
                        </a:ln>
                        <a:solidFill>
                          <a:schemeClr val="tx1"/>
                        </a:solidFill>
                        <a:effectLst/>
                        <a:latin typeface="Times New Roman" panose="02020603050405020304" pitchFamily="18" charset="0"/>
                      </a:endParaRPr>
                    </a:p>
                  </a:txBody>
                  <a:tcPr marT="45708" marB="45708"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26105">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sng" strike="noStrike" cap="none" normalizeH="0" baseline="0" smtClean="0">
                          <a:ln>
                            <a:noFill/>
                          </a:ln>
                          <a:solidFill>
                            <a:srgbClr val="FF0000"/>
                          </a:solidFill>
                          <a:effectLst/>
                          <a:latin typeface="Times New Roman" panose="02020603050405020304" pitchFamily="18" charset="0"/>
                        </a:rPr>
                        <a:t> Quét</a:t>
                      </a:r>
                      <a:r>
                        <a:rPr kumimoji="0" lang="en-US" sz="2800" b="0" i="0" u="sng" strike="noStrike" cap="none" normalizeH="0" baseline="0" smtClean="0">
                          <a:ln>
                            <a:noFill/>
                          </a:ln>
                          <a:solidFill>
                            <a:srgbClr val="0066FF"/>
                          </a:solidFill>
                          <a:effectLst/>
                          <a:latin typeface="Times New Roman" panose="02020603050405020304" pitchFamily="18" charset="0"/>
                        </a:rPr>
                        <a:t> nhà</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rgbClr val="0066FF"/>
                          </a:solidFill>
                          <a:effectLst/>
                          <a:latin typeface="Arial" panose="020B0604020202020204" pitchFamily="34"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đánh</a:t>
                      </a:r>
                      <a:r>
                        <a:rPr kumimoji="0" lang="en-US" sz="2800" b="0" i="0" u="none" strike="noStrike" cap="none" normalizeH="0" baseline="0" smtClean="0">
                          <a:ln>
                            <a:noFill/>
                          </a:ln>
                          <a:solidFill>
                            <a:schemeClr val="tx1"/>
                          </a:solidFill>
                          <a:effectLst/>
                          <a:latin typeface="Times New Roman" panose="02020603050405020304" pitchFamily="18" charset="0"/>
                        </a:rPr>
                        <a:t> răng, </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rửa</a:t>
                      </a:r>
                      <a:r>
                        <a:rPr kumimoji="0" lang="en-US" sz="2800" b="0" i="0" u="none" strike="noStrike" cap="none" normalizeH="0" baseline="0" smtClean="0">
                          <a:ln>
                            <a:noFill/>
                          </a:ln>
                          <a:solidFill>
                            <a:schemeClr val="tx1"/>
                          </a:solidFill>
                          <a:effectLst/>
                          <a:latin typeface="Times New Roman" panose="02020603050405020304" pitchFamily="18" charset="0"/>
                        </a:rPr>
                        <a:t> mặt</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trông</a:t>
                      </a:r>
                      <a:r>
                        <a:rPr kumimoji="0" lang="en-US" sz="2800" b="0" i="0" u="none" strike="noStrike" cap="none" normalizeH="0" baseline="0" smtClean="0">
                          <a:ln>
                            <a:noFill/>
                          </a:ln>
                          <a:solidFill>
                            <a:schemeClr val="tx1"/>
                          </a:solidFill>
                          <a:effectLst/>
                          <a:latin typeface="Times New Roman" panose="02020603050405020304" pitchFamily="18" charset="0"/>
                        </a:rPr>
                        <a:t> em </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tưới</a:t>
                      </a:r>
                      <a:r>
                        <a:rPr kumimoji="0" lang="en-US" sz="2800" b="0" i="0" u="none" strike="noStrike" cap="none" normalizeH="0" baseline="0" smtClean="0">
                          <a:ln>
                            <a:noFill/>
                          </a:ln>
                          <a:solidFill>
                            <a:schemeClr val="tx1"/>
                          </a:solidFill>
                          <a:effectLst/>
                          <a:latin typeface="Times New Roman" panose="02020603050405020304" pitchFamily="18" charset="0"/>
                        </a:rPr>
                        <a:t> cây</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nhặt</a:t>
                      </a:r>
                      <a:r>
                        <a:rPr kumimoji="0" lang="en-US" sz="2800" b="0" i="0" u="none" strike="noStrike" cap="none" normalizeH="0" baseline="0" smtClean="0">
                          <a:ln>
                            <a:noFill/>
                          </a:ln>
                          <a:solidFill>
                            <a:schemeClr val="tx1"/>
                          </a:solidFill>
                          <a:effectLst/>
                          <a:latin typeface="Times New Roman" panose="02020603050405020304" pitchFamily="18" charset="0"/>
                        </a:rPr>
                        <a:t> rau</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đun</a:t>
                      </a:r>
                      <a:r>
                        <a:rPr kumimoji="0" lang="en-US" sz="2800" b="0" i="0" u="none" strike="noStrike" cap="none" normalizeH="0" baseline="0" smtClean="0">
                          <a:ln>
                            <a:noFill/>
                          </a:ln>
                          <a:solidFill>
                            <a:schemeClr val="tx1"/>
                          </a:solidFill>
                          <a:effectLst/>
                          <a:latin typeface="Times New Roman" panose="02020603050405020304" pitchFamily="18" charset="0"/>
                        </a:rPr>
                        <a:t> nước</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nấu</a:t>
                      </a:r>
                      <a:r>
                        <a:rPr kumimoji="0" lang="en-US" sz="2800" b="0" i="0" u="none" strike="noStrike" cap="none" normalizeH="0" baseline="0" smtClean="0">
                          <a:ln>
                            <a:noFill/>
                          </a:ln>
                          <a:solidFill>
                            <a:schemeClr val="tx1"/>
                          </a:solidFill>
                          <a:effectLst/>
                          <a:latin typeface="Times New Roman" panose="02020603050405020304" pitchFamily="18" charset="0"/>
                        </a:rPr>
                        <a:t> cơm</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 xem</a:t>
                      </a:r>
                      <a:r>
                        <a:rPr kumimoji="0" lang="en-US" sz="2800" b="0" i="0" u="none" strike="noStrike" cap="none" normalizeH="0" baseline="0" smtClean="0">
                          <a:ln>
                            <a:noFill/>
                          </a:ln>
                          <a:solidFill>
                            <a:schemeClr val="tx1"/>
                          </a:solidFill>
                          <a:effectLst/>
                          <a:latin typeface="Times New Roman" panose="02020603050405020304" pitchFamily="18" charset="0"/>
                        </a:rPr>
                        <a:t> ti vi</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giặt </a:t>
                      </a:r>
                      <a:r>
                        <a:rPr kumimoji="0" lang="en-US" sz="2800" b="0" i="0" u="none" strike="noStrike" cap="none" normalizeH="0" baseline="0" smtClean="0">
                          <a:ln>
                            <a:noFill/>
                          </a:ln>
                          <a:solidFill>
                            <a:schemeClr val="tx1"/>
                          </a:solidFill>
                          <a:effectLst/>
                          <a:latin typeface="Times New Roman" panose="02020603050405020304" pitchFamily="18" charset="0"/>
                        </a:rPr>
                        <a:t>quần áo, ....</a:t>
                      </a: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45708" marB="4570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en-US" sz="2800" b="0" i="0" u="none" strike="noStrike" cap="none" normalizeH="0" baseline="0" smtClean="0">
                          <a:ln>
                            <a:noFill/>
                          </a:ln>
                          <a:solidFill>
                            <a:srgbClr val="0066FF"/>
                          </a:solidFill>
                          <a:effectLst/>
                          <a:latin typeface="Arial" panose="020B0604020202020204" pitchFamily="34" charset="0"/>
                        </a:rPr>
                        <a:t> </a:t>
                      </a:r>
                      <a:r>
                        <a:rPr kumimoji="0" lang="en-US" sz="2800" b="0" i="0" u="sng" strike="noStrike" cap="none" normalizeH="0" baseline="0" smtClean="0">
                          <a:ln>
                            <a:noFill/>
                          </a:ln>
                          <a:solidFill>
                            <a:srgbClr val="FF0000"/>
                          </a:solidFill>
                          <a:effectLst/>
                          <a:latin typeface="Times New Roman" panose="02020603050405020304" pitchFamily="18" charset="0"/>
                        </a:rPr>
                        <a:t>Làm</a:t>
                      </a:r>
                      <a:r>
                        <a:rPr kumimoji="0" lang="en-US" sz="2800" b="0" i="0" u="sng" strike="noStrike" cap="none" normalizeH="0" baseline="0" smtClean="0">
                          <a:ln>
                            <a:noFill/>
                          </a:ln>
                          <a:solidFill>
                            <a:srgbClr val="0066FF"/>
                          </a:solidFill>
                          <a:effectLst/>
                          <a:latin typeface="Times New Roman" panose="02020603050405020304" pitchFamily="18" charset="0"/>
                        </a:rPr>
                        <a:t> bài</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 học</a:t>
                      </a:r>
                      <a:r>
                        <a:rPr kumimoji="0" lang="en-US" sz="2800" b="0" i="0" u="none" strike="noStrike" cap="none" normalizeH="0" baseline="0" smtClean="0">
                          <a:ln>
                            <a:noFill/>
                          </a:ln>
                          <a:solidFill>
                            <a:schemeClr val="tx1"/>
                          </a:solidFill>
                          <a:effectLst/>
                          <a:latin typeface="Times New Roman" panose="02020603050405020304" pitchFamily="18" charset="0"/>
                        </a:rPr>
                        <a:t> bài</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làm</a:t>
                      </a:r>
                      <a:r>
                        <a:rPr kumimoji="0" lang="en-US" sz="2800" b="0" i="0" u="none" strike="noStrike" cap="none" normalizeH="0" baseline="0" smtClean="0">
                          <a:ln>
                            <a:noFill/>
                          </a:ln>
                          <a:solidFill>
                            <a:schemeClr val="tx1"/>
                          </a:solidFill>
                          <a:effectLst/>
                          <a:latin typeface="Times New Roman" panose="02020603050405020304" pitchFamily="18" charset="0"/>
                        </a:rPr>
                        <a:t> bài</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nghe </a:t>
                      </a:r>
                      <a:r>
                        <a:rPr kumimoji="0" lang="en-US" sz="2800" b="0" i="0" u="none" strike="noStrike" cap="none" normalizeH="0" baseline="0" smtClean="0">
                          <a:ln>
                            <a:noFill/>
                          </a:ln>
                          <a:solidFill>
                            <a:schemeClr val="tx1"/>
                          </a:solidFill>
                          <a:effectLst/>
                          <a:latin typeface="Times New Roman" panose="02020603050405020304" pitchFamily="18" charset="0"/>
                        </a:rPr>
                        <a:t>giảng</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trực nhật</a:t>
                      </a:r>
                      <a:r>
                        <a:rPr kumimoji="0" lang="en-US" sz="2800" b="0" i="0" u="none" strike="noStrike" cap="none" normalizeH="0" baseline="0" smtClean="0">
                          <a:ln>
                            <a:noFill/>
                          </a:ln>
                          <a:solidFill>
                            <a:schemeClr val="tx1"/>
                          </a:solidFill>
                          <a:effectLst/>
                          <a:latin typeface="Times New Roman" panose="02020603050405020304" pitchFamily="18" charset="0"/>
                        </a:rPr>
                        <a:t> lớp</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chào</a:t>
                      </a:r>
                      <a:r>
                        <a:rPr kumimoji="0" lang="en-US" sz="2800" b="0" i="0" u="none" strike="noStrike" cap="none" normalizeH="0" baseline="0" smtClean="0">
                          <a:ln>
                            <a:noFill/>
                          </a:ln>
                          <a:solidFill>
                            <a:schemeClr val="tx1"/>
                          </a:solidFill>
                          <a:effectLst/>
                          <a:latin typeface="Times New Roman" panose="02020603050405020304" pitchFamily="18" charset="0"/>
                        </a:rPr>
                        <a:t> cờ</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 quét </a:t>
                      </a:r>
                      <a:r>
                        <a:rPr kumimoji="0" lang="en-US" sz="2800" b="0" i="0" u="none" strike="noStrike" cap="none" normalizeH="0" baseline="0" smtClean="0">
                          <a:ln>
                            <a:noFill/>
                          </a:ln>
                          <a:solidFill>
                            <a:schemeClr val="tx1"/>
                          </a:solidFill>
                          <a:effectLst/>
                          <a:latin typeface="Times New Roman" panose="02020603050405020304" pitchFamily="18" charset="0"/>
                        </a:rPr>
                        <a:t>lớp</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 lau</a:t>
                      </a:r>
                      <a:r>
                        <a:rPr kumimoji="0" lang="en-US" sz="2800" b="0" i="0" u="none" strike="noStrike" cap="none" normalizeH="0" baseline="0" smtClean="0">
                          <a:ln>
                            <a:noFill/>
                          </a:ln>
                          <a:solidFill>
                            <a:schemeClr val="tx1"/>
                          </a:solidFill>
                          <a:effectLst/>
                          <a:latin typeface="Times New Roman" panose="02020603050405020304" pitchFamily="18" charset="0"/>
                        </a:rPr>
                        <a:t> bảng</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0" i="0" u="none" strike="noStrike" cap="none" normalizeH="0" baseline="0" smtClean="0">
                          <a:ln>
                            <a:noFill/>
                          </a:ln>
                          <a:solidFill>
                            <a:schemeClr val="tx1"/>
                          </a:solidFill>
                          <a:effectLst/>
                          <a:latin typeface="Times New Roman" panose="02020603050405020304" pitchFamily="18" charset="0"/>
                        </a:rPr>
                        <a:t> </a:t>
                      </a:r>
                      <a:r>
                        <a:rPr kumimoji="0" lang="en-US" sz="2800" b="1" i="1" u="sng" strike="noStrike" cap="none" normalizeH="0" baseline="0" smtClean="0">
                          <a:ln>
                            <a:noFill/>
                          </a:ln>
                          <a:solidFill>
                            <a:srgbClr val="FF00FF"/>
                          </a:solidFill>
                          <a:effectLst/>
                          <a:latin typeface="Times New Roman" panose="02020603050405020304" pitchFamily="18" charset="0"/>
                        </a:rPr>
                        <a:t>viết</a:t>
                      </a:r>
                      <a:r>
                        <a:rPr kumimoji="0" lang="en-US" sz="2800" b="0" i="0" u="none" strike="noStrike" cap="none" normalizeH="0" baseline="0" smtClean="0">
                          <a:ln>
                            <a:noFill/>
                          </a:ln>
                          <a:solidFill>
                            <a:schemeClr val="tx1"/>
                          </a:solidFill>
                          <a:effectLst/>
                          <a:latin typeface="Times New Roman" panose="02020603050405020304" pitchFamily="18" charset="0"/>
                        </a:rPr>
                        <a:t> bài</a:t>
                      </a:r>
                      <a:endParaRPr kumimoji="0" lang="en-US" sz="28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800" b="1" i="1" u="sng" strike="noStrike" cap="none" normalizeH="0" baseline="0" smtClean="0">
                          <a:ln>
                            <a:noFill/>
                          </a:ln>
                          <a:solidFill>
                            <a:srgbClr val="FF00FF"/>
                          </a:solidFill>
                          <a:effectLst/>
                          <a:latin typeface="Times New Roman" panose="02020603050405020304" pitchFamily="18" charset="0"/>
                        </a:rPr>
                        <a:t> đọc</a:t>
                      </a:r>
                      <a:r>
                        <a:rPr kumimoji="0" lang="en-US" sz="2800" b="0" i="0" u="none" strike="noStrike" cap="none" normalizeH="0" baseline="0" smtClean="0">
                          <a:ln>
                            <a:noFill/>
                          </a:ln>
                          <a:solidFill>
                            <a:schemeClr val="tx1"/>
                          </a:solidFill>
                          <a:effectLst/>
                          <a:latin typeface="Times New Roman" panose="02020603050405020304" pitchFamily="18" charset="0"/>
                        </a:rPr>
                        <a:t> bài</a:t>
                      </a: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45708" marB="4570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8445" name="Text Box 5"/>
          <p:cNvSpPr txBox="1"/>
          <p:nvPr/>
        </p:nvSpPr>
        <p:spPr>
          <a:xfrm>
            <a:off x="242888" y="-49212"/>
            <a:ext cx="2667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u="sng" dirty="0">
                <a:solidFill>
                  <a:srgbClr val="0066FF"/>
                </a:solidFill>
                <a:latin typeface="Times New Roman" panose="02020603050405020304" pitchFamily="18" charset="0"/>
              </a:rPr>
              <a:t>III. Luyện tập</a:t>
            </a:r>
            <a:r>
              <a:rPr lang="en-US" altLang="en-US" sz="2400" b="1" i="1" dirty="0">
                <a:solidFill>
                  <a:srgbClr val="0066FF"/>
                </a:solidFill>
                <a:latin typeface="Times New Roman" panose="02020603050405020304" pitchFamily="18" charset="0"/>
              </a:rPr>
              <a:t>:</a:t>
            </a:r>
            <a:endParaRPr lang="en-US" altLang="en-US" sz="2400" b="1" i="1" dirty="0">
              <a:solidFill>
                <a:srgbClr val="0066FF"/>
              </a:solidFill>
              <a:latin typeface="Times New Roman" panose="02020603050405020304" pitchFamily="18" charset="0"/>
            </a:endParaRPr>
          </a:p>
        </p:txBody>
      </p:sp>
      <p:sp>
        <p:nvSpPr>
          <p:cNvPr id="18446" name="Text Box 6"/>
          <p:cNvSpPr txBox="1"/>
          <p:nvPr/>
        </p:nvSpPr>
        <p:spPr>
          <a:xfrm>
            <a:off x="242888" y="330200"/>
            <a:ext cx="873125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u="sng" dirty="0">
                <a:solidFill>
                  <a:srgbClr val="FF0000"/>
                </a:solidFill>
                <a:latin typeface="Times New Roman" panose="02020603050405020304" pitchFamily="18" charset="0"/>
              </a:rPr>
              <a:t>Bài 1</a:t>
            </a:r>
            <a:r>
              <a:rPr lang="en-US" altLang="en-US" sz="2400" dirty="0">
                <a:latin typeface="Times New Roman" panose="02020603050405020304" pitchFamily="18" charset="0"/>
              </a:rPr>
              <a:t>: Viết tên các hoạt động em thường làm hằng ngày ở nhà và ở trường. Gạch dưới động từ trong các cụm từ chỉ những hoạt động ấy:</a:t>
            </a:r>
            <a:endParaRPr lang="en-US" altLang="en-US" sz="2400" dirty="0">
              <a:latin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nvSpPr>
        <p:spPr>
          <a:xfrm>
            <a:off x="1992313" y="182563"/>
            <a:ext cx="5538787" cy="954087"/>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000000"/>
                </a:solidFill>
                <a:latin typeface="Times New Roman" panose="02020603050405020304" pitchFamily="18" charset="0"/>
              </a:rPr>
              <a:t>Luyện từ và câu</a:t>
            </a:r>
            <a:endParaRPr lang="en-US" altLang="en-US" sz="2400" b="1" dirty="0">
              <a:solidFill>
                <a:srgbClr val="000000"/>
              </a:solidFill>
              <a:latin typeface="Times New Roman" panose="02020603050405020304" pitchFamily="18" charset="0"/>
            </a:endParaRPr>
          </a:p>
          <a:p>
            <a:pPr marL="0" lvl="0" indent="0" algn="ctr">
              <a:spcBef>
                <a:spcPct val="0"/>
              </a:spcBef>
              <a:buNone/>
            </a:pPr>
            <a:r>
              <a:rPr lang="en-US" altLang="en-US" b="1" dirty="0">
                <a:solidFill>
                  <a:srgbClr val="FF0000"/>
                </a:solidFill>
                <a:latin typeface="Times New Roman" panose="02020603050405020304" pitchFamily="18" charset="0"/>
              </a:rPr>
              <a:t>Động từ</a:t>
            </a:r>
            <a:endParaRPr lang="en-US" altLang="en-US" b="1" dirty="0">
              <a:solidFill>
                <a:srgbClr val="FF0000"/>
              </a:solidFill>
              <a:latin typeface="Times New Roman" panose="02020603050405020304" pitchFamily="18" charset="0"/>
            </a:endParaRPr>
          </a:p>
        </p:txBody>
      </p:sp>
      <p:sp>
        <p:nvSpPr>
          <p:cNvPr id="19459" name="Text Box 10"/>
          <p:cNvSpPr txBox="1"/>
          <p:nvPr/>
        </p:nvSpPr>
        <p:spPr>
          <a:xfrm>
            <a:off x="593725" y="4089400"/>
            <a:ext cx="1841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19460" name="Text Box 5"/>
          <p:cNvSpPr txBox="1"/>
          <p:nvPr/>
        </p:nvSpPr>
        <p:spPr>
          <a:xfrm>
            <a:off x="19050" y="852488"/>
            <a:ext cx="2667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u="sng" dirty="0">
                <a:solidFill>
                  <a:srgbClr val="0066FF"/>
                </a:solidFill>
                <a:latin typeface="Times New Roman" panose="02020603050405020304" pitchFamily="18" charset="0"/>
              </a:rPr>
              <a:t>III. Luyện tập</a:t>
            </a:r>
            <a:r>
              <a:rPr lang="en-US" altLang="en-US" sz="2400" b="1" i="1" dirty="0">
                <a:solidFill>
                  <a:srgbClr val="0066FF"/>
                </a:solidFill>
                <a:latin typeface="Times New Roman" panose="02020603050405020304" pitchFamily="18" charset="0"/>
              </a:rPr>
              <a:t>:</a:t>
            </a:r>
            <a:endParaRPr lang="en-US" altLang="en-US" sz="2400" b="1" i="1" dirty="0">
              <a:solidFill>
                <a:srgbClr val="0066FF"/>
              </a:solidFill>
              <a:latin typeface="Times New Roman" panose="02020603050405020304" pitchFamily="18" charset="0"/>
            </a:endParaRPr>
          </a:p>
        </p:txBody>
      </p:sp>
      <p:sp>
        <p:nvSpPr>
          <p:cNvPr id="9220" name="Text Box 4"/>
          <p:cNvSpPr/>
          <p:nvPr/>
        </p:nvSpPr>
        <p:spPr>
          <a:xfrm>
            <a:off x="169863" y="1455738"/>
            <a:ext cx="8974137" cy="4144962"/>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600" b="1" i="1" u="sng" dirty="0">
                <a:solidFill>
                  <a:srgbClr val="FF0000"/>
                </a:solidFill>
                <a:latin typeface="Times New Roman" panose="02020603050405020304" pitchFamily="18" charset="0"/>
              </a:rPr>
              <a:t>Bài 2:</a:t>
            </a:r>
            <a:r>
              <a:rPr lang="vi-VN" altLang="en-US" sz="2600" b="1" i="1" u="sng" dirty="0">
                <a:solidFill>
                  <a:srgbClr val="FF0000"/>
                </a:solidFill>
                <a:latin typeface="Times New Roman" panose="02020603050405020304" pitchFamily="18" charset="0"/>
              </a:rPr>
              <a:t> </a:t>
            </a:r>
            <a:r>
              <a:rPr lang="en-US" altLang="en-US" sz="2600" b="1" i="1" dirty="0">
                <a:solidFill>
                  <a:srgbClr val="0000FF"/>
                </a:solidFill>
                <a:latin typeface="Times New Roman" panose="02020603050405020304" pitchFamily="18" charset="0"/>
              </a:rPr>
              <a:t>Gạch dưới động từ</a:t>
            </a:r>
            <a:r>
              <a:rPr lang="en-US" altLang="en-US" sz="2600" b="1" i="1" dirty="0">
                <a:solidFill>
                  <a:srgbClr val="FF0000"/>
                </a:solidFill>
                <a:latin typeface="Times New Roman" panose="02020603050405020304" pitchFamily="18" charset="0"/>
              </a:rPr>
              <a:t> trong các đoạn văn sau.</a:t>
            </a:r>
            <a:endParaRPr lang="en-US" altLang="en-US" sz="2600" b="1" i="1" dirty="0">
              <a:solidFill>
                <a:srgbClr val="FF0000"/>
              </a:solidFill>
              <a:latin typeface="Times New Roman" panose="02020603050405020304" pitchFamily="18" charset="0"/>
            </a:endParaRPr>
          </a:p>
          <a:p>
            <a:pPr marL="342900" lvl="0" indent="-342900" eaLnBrk="1" hangingPunct="1">
              <a:lnSpc>
                <a:spcPct val="90000"/>
              </a:lnSpc>
              <a:spcBef>
                <a:spcPct val="0"/>
              </a:spcBef>
              <a:buAutoNum type="alphaLcParenR"/>
            </a:pPr>
            <a:r>
              <a:rPr lang="en-US" altLang="en-US" sz="2600" dirty="0">
                <a:latin typeface="Times New Roman" panose="02020603050405020304" pitchFamily="18" charset="0"/>
              </a:rPr>
              <a:t>Yết Kiêu đến kinh đô Thăng Long yết kiến vua Trần Nhân Tông.</a:t>
            </a:r>
            <a:endParaRPr lang="en-US" altLang="en-US" sz="2600" dirty="0">
              <a:latin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rPr>
              <a:t>Nhà vua:</a:t>
            </a:r>
            <a:r>
              <a:rPr lang="en-US" altLang="en-US" sz="2600" dirty="0">
                <a:latin typeface="Times New Roman" panose="02020603050405020304" pitchFamily="18" charset="0"/>
              </a:rPr>
              <a:t> Trẫm cho nhà ngươi nhận lấy một loại binh khí.</a:t>
            </a:r>
            <a:endParaRPr lang="en-US" altLang="en-US" sz="2600" dirty="0">
              <a:latin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rPr>
              <a:t>Yết Kiêu:</a:t>
            </a:r>
            <a:r>
              <a:rPr lang="en-US" altLang="en-US" sz="2600" dirty="0">
                <a:latin typeface="Times New Roman" panose="02020603050405020304" pitchFamily="18" charset="0"/>
              </a:rPr>
              <a:t> thần chỉ xin một chiếc dùi sắt.</a:t>
            </a:r>
            <a:endParaRPr lang="en-US" altLang="en-US" sz="2600" dirty="0">
              <a:latin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rPr>
              <a:t>Nhà vua:</a:t>
            </a:r>
            <a:r>
              <a:rPr lang="en-US" altLang="en-US" sz="2600" dirty="0">
                <a:latin typeface="Times New Roman" panose="02020603050405020304" pitchFamily="18" charset="0"/>
              </a:rPr>
              <a:t> Để làm gì?</a:t>
            </a:r>
            <a:endParaRPr lang="en-US" altLang="en-US" sz="2600" dirty="0">
              <a:latin typeface=".VnTime" pitchFamily="34"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rPr>
              <a:t>Yết Kiêu:</a:t>
            </a:r>
            <a:r>
              <a:rPr lang="en-US" altLang="en-US" sz="2600" dirty="0">
                <a:latin typeface="Times New Roman" panose="02020603050405020304" pitchFamily="18" charset="0"/>
              </a:rPr>
              <a:t> Để dùi thủng chiế</a:t>
            </a:r>
            <a:r>
              <a:rPr lang="vi-VN" altLang="en-US" sz="2600" dirty="0">
                <a:latin typeface="Times New Roman" panose="02020603050405020304" pitchFamily="18" charset="0"/>
              </a:rPr>
              <a:t>n</a:t>
            </a:r>
            <a:r>
              <a:rPr lang="en-US" altLang="en-US" sz="2600" dirty="0">
                <a:latin typeface="Times New Roman" panose="02020603050405020304" pitchFamily="18" charset="0"/>
              </a:rPr>
              <a:t> thuyền của giặc, vì thần có thể lặn hàng giờ dưới nước.</a:t>
            </a:r>
            <a:endParaRPr lang="en-US" altLang="en-US" sz="2600" dirty="0">
              <a:latin typeface="Times New Roman" panose="02020603050405020304" pitchFamily="18" charset="0"/>
            </a:endParaRPr>
          </a:p>
          <a:p>
            <a:pPr marL="342900" lvl="0" indent="-342900" eaLnBrk="1" hangingPunct="1">
              <a:lnSpc>
                <a:spcPct val="90000"/>
              </a:lnSpc>
              <a:spcBef>
                <a:spcPct val="0"/>
              </a:spcBef>
              <a:buNone/>
            </a:pPr>
            <a:endParaRPr lang="en-US" altLang="en-US" sz="2600" dirty="0">
              <a:latin typeface="Times New Roman" panose="02020603050405020304" pitchFamily="18" charset="0"/>
            </a:endParaRPr>
          </a:p>
          <a:p>
            <a:pPr marL="342900" lvl="0" indent="-342900" eaLnBrk="1" hangingPunct="1">
              <a:lnSpc>
                <a:spcPct val="90000"/>
              </a:lnSpc>
              <a:spcBef>
                <a:spcPct val="0"/>
              </a:spcBef>
              <a:buNone/>
            </a:pPr>
            <a:r>
              <a:rPr lang="en-US" altLang="en-US" sz="2600" dirty="0">
                <a:latin typeface="Times New Roman" panose="02020603050405020304" pitchFamily="18" charset="0"/>
              </a:rPr>
              <a:t>b) Thần Đi-ô-ni-dốt mỉm cười ưng thuận.</a:t>
            </a:r>
            <a:endParaRPr lang="en-US" altLang="en-US" sz="2600" dirty="0">
              <a:latin typeface="Times New Roman" panose="02020603050405020304" pitchFamily="18" charset="0"/>
            </a:endParaRPr>
          </a:p>
          <a:p>
            <a:pPr marL="342900" lvl="0" indent="-342900" eaLnBrk="1" hangingPunct="1">
              <a:lnSpc>
                <a:spcPct val="90000"/>
              </a:lnSpc>
              <a:spcBef>
                <a:spcPct val="0"/>
              </a:spcBef>
              <a:buNone/>
            </a:pPr>
            <a:r>
              <a:rPr lang="en-US" altLang="en-US" sz="2600" dirty="0">
                <a:latin typeface="Times New Roman" panose="02020603050405020304" pitchFamily="18" charset="0"/>
              </a:rPr>
              <a:t>Vua Mi-đát thử bẻ một cành sồi, cành sồi đó liền biến thành vàng. Vua ngắt một quả táo, quả táo cũng thành vàng nốt. Tưởng không có ai trên đời sung sướng hơn thế nữa.</a:t>
            </a:r>
            <a:endParaRPr lang="en-US" altLang="en-US" sz="2600" dirty="0">
              <a:latin typeface=".VnTime" pitchFamily="34" charset="0"/>
            </a:endParaRPr>
          </a:p>
          <a:p>
            <a:pPr marL="342900" lvl="0" indent="-342900" eaLnBrk="1" hangingPunct="1">
              <a:lnSpc>
                <a:spcPct val="90000"/>
              </a:lnSpc>
              <a:spcBef>
                <a:spcPct val="0"/>
              </a:spcBef>
              <a:buNone/>
            </a:pPr>
            <a:endParaRPr lang="en-US" altLang="en-US" sz="2600" dirty="0">
              <a:latin typeface=".VnTime" pitchFamily="34" charset="0"/>
            </a:endParaRPr>
          </a:p>
          <a:p>
            <a:pPr marL="342900" lvl="0" indent="-342900" eaLnBrk="1" hangingPunct="1">
              <a:lnSpc>
                <a:spcPct val="90000"/>
              </a:lnSpc>
              <a:spcBef>
                <a:spcPct val="0"/>
              </a:spcBef>
              <a:buNone/>
            </a:pPr>
            <a:r>
              <a:rPr lang="en-US" altLang="en-US" sz="2600" dirty="0">
                <a:latin typeface=".VnTime" pitchFamily="34" charset="0"/>
              </a:rPr>
              <a:t>       </a:t>
            </a:r>
            <a:endParaRPr lang="en-US" altLang="en-US" sz="26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220">
                                            <p:txEl>
                                              <p:charRg st="0" end="49"/>
                                            </p:txEl>
                                          </p:spTgt>
                                        </p:tgtEl>
                                        <p:attrNameLst>
                                          <p:attrName>style.visibility</p:attrName>
                                        </p:attrNameLst>
                                      </p:cBhvr>
                                      <p:to>
                                        <p:strVal val="visible"/>
                                      </p:to>
                                    </p:set>
                                    <p:anim calcmode="lin" valueType="num">
                                      <p:cBhvr>
                                        <p:cTn id="7" dur="500" fill="hold"/>
                                        <p:tgtEl>
                                          <p:spTgt spid="9220">
                                            <p:txEl>
                                              <p:charRg st="0" end="4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20">
                                            <p:txEl>
                                              <p:charRg st="0" end="4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20">
                                            <p:txEl>
                                              <p:charRg st="0" end="4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20">
                                            <p:txEl>
                                              <p:charRg st="0" end="49"/>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9220">
                                            <p:txEl>
                                              <p:charRg st="49" end="110"/>
                                            </p:txEl>
                                          </p:spTgt>
                                        </p:tgtEl>
                                        <p:attrNameLst>
                                          <p:attrName>style.visibility</p:attrName>
                                        </p:attrNameLst>
                                      </p:cBhvr>
                                      <p:to>
                                        <p:strVal val="visible"/>
                                      </p:to>
                                    </p:set>
                                    <p:anim calcmode="lin" valueType="num">
                                      <p:cBhvr>
                                        <p:cTn id="15" dur="500" fill="hold"/>
                                        <p:tgtEl>
                                          <p:spTgt spid="9220">
                                            <p:txEl>
                                              <p:charRg st="49" end="1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220">
                                            <p:txEl>
                                              <p:charRg st="49" end="1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220">
                                            <p:txEl>
                                              <p:charRg st="49" end="1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220">
                                            <p:txEl>
                                              <p:charRg st="49" end="11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9220">
                                            <p:txEl>
                                              <p:charRg st="110" end="166"/>
                                            </p:txEl>
                                          </p:spTgt>
                                        </p:tgtEl>
                                        <p:attrNameLst>
                                          <p:attrName>style.visibility</p:attrName>
                                        </p:attrNameLst>
                                      </p:cBhvr>
                                      <p:to>
                                        <p:strVal val="visible"/>
                                      </p:to>
                                    </p:set>
                                    <p:anim calcmode="lin" valueType="num">
                                      <p:cBhvr>
                                        <p:cTn id="23" dur="500" fill="hold"/>
                                        <p:tgtEl>
                                          <p:spTgt spid="9220">
                                            <p:txEl>
                                              <p:charRg st="110" end="16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220">
                                            <p:txEl>
                                              <p:charRg st="110" end="16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220">
                                            <p:txEl>
                                              <p:charRg st="110" end="16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220">
                                            <p:txEl>
                                              <p:charRg st="110" end="16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9220">
                                            <p:txEl>
                                              <p:charRg st="166" end="208"/>
                                            </p:txEl>
                                          </p:spTgt>
                                        </p:tgtEl>
                                        <p:attrNameLst>
                                          <p:attrName>style.visibility</p:attrName>
                                        </p:attrNameLst>
                                      </p:cBhvr>
                                      <p:to>
                                        <p:strVal val="visible"/>
                                      </p:to>
                                    </p:set>
                                    <p:anim calcmode="lin" valueType="num">
                                      <p:cBhvr>
                                        <p:cTn id="31" dur="500" fill="hold"/>
                                        <p:tgtEl>
                                          <p:spTgt spid="9220">
                                            <p:txEl>
                                              <p:charRg st="166" end="20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9220">
                                            <p:txEl>
                                              <p:charRg st="166" end="20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9220">
                                            <p:txEl>
                                              <p:charRg st="166" end="208"/>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9220">
                                            <p:txEl>
                                              <p:charRg st="166" end="208"/>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9220">
                                            <p:txEl>
                                              <p:charRg st="208" end="228"/>
                                            </p:txEl>
                                          </p:spTgt>
                                        </p:tgtEl>
                                        <p:attrNameLst>
                                          <p:attrName>style.visibility</p:attrName>
                                        </p:attrNameLst>
                                      </p:cBhvr>
                                      <p:to>
                                        <p:strVal val="visible"/>
                                      </p:to>
                                    </p:set>
                                    <p:anim calcmode="lin" valueType="num">
                                      <p:cBhvr>
                                        <p:cTn id="37" dur="500" fill="hold"/>
                                        <p:tgtEl>
                                          <p:spTgt spid="9220">
                                            <p:txEl>
                                              <p:charRg st="208" end="22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220">
                                            <p:txEl>
                                              <p:charRg st="208" end="22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220">
                                            <p:txEl>
                                              <p:charRg st="208" end="22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220">
                                            <p:txEl>
                                              <p:charRg st="208" end="228"/>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9220">
                                            <p:txEl>
                                              <p:charRg st="228" end="313"/>
                                            </p:txEl>
                                          </p:spTgt>
                                        </p:tgtEl>
                                        <p:attrNameLst>
                                          <p:attrName>style.visibility</p:attrName>
                                        </p:attrNameLst>
                                      </p:cBhvr>
                                      <p:to>
                                        <p:strVal val="visible"/>
                                      </p:to>
                                    </p:set>
                                    <p:anim calcmode="lin" valueType="num">
                                      <p:cBhvr>
                                        <p:cTn id="43" dur="500" fill="hold"/>
                                        <p:tgtEl>
                                          <p:spTgt spid="9220">
                                            <p:txEl>
                                              <p:charRg st="228" end="3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9220">
                                            <p:txEl>
                                              <p:charRg st="228" end="3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9220">
                                            <p:txEl>
                                              <p:charRg st="228" end="3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9220">
                                            <p:txEl>
                                              <p:charRg st="228" end="31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9220">
                                            <p:txEl>
                                              <p:charRg st="314" end="354"/>
                                            </p:txEl>
                                          </p:spTgt>
                                        </p:tgtEl>
                                        <p:attrNameLst>
                                          <p:attrName>style.visibility</p:attrName>
                                        </p:attrNameLst>
                                      </p:cBhvr>
                                      <p:to>
                                        <p:strVal val="visible"/>
                                      </p:to>
                                    </p:set>
                                    <p:anim calcmode="lin" valueType="num">
                                      <p:cBhvr>
                                        <p:cTn id="51" dur="500" fill="hold"/>
                                        <p:tgtEl>
                                          <p:spTgt spid="9220">
                                            <p:txEl>
                                              <p:charRg st="314" end="35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9220">
                                            <p:txEl>
                                              <p:charRg st="314" end="35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9220">
                                            <p:txEl>
                                              <p:charRg st="314" end="35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9220">
                                            <p:txEl>
                                              <p:charRg st="314" end="354"/>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9220">
                                            <p:txEl>
                                              <p:charRg st="354" end="522"/>
                                            </p:txEl>
                                          </p:spTgt>
                                        </p:tgtEl>
                                        <p:attrNameLst>
                                          <p:attrName>style.visibility</p:attrName>
                                        </p:attrNameLst>
                                      </p:cBhvr>
                                      <p:to>
                                        <p:strVal val="visible"/>
                                      </p:to>
                                    </p:set>
                                    <p:anim calcmode="lin" valueType="num">
                                      <p:cBhvr>
                                        <p:cTn id="59" dur="500" fill="hold"/>
                                        <p:tgtEl>
                                          <p:spTgt spid="9220">
                                            <p:txEl>
                                              <p:charRg st="354" end="52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9220">
                                            <p:txEl>
                                              <p:charRg st="354" end="52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9220">
                                            <p:txEl>
                                              <p:charRg st="354" end="52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9220">
                                            <p:txEl>
                                              <p:charRg st="354" end="522"/>
                                            </p:txEl>
                                          </p:spTgt>
                                        </p:tgtEl>
                                        <p:attrNameLst>
                                          <p:attrName>ppt_y</p:attrName>
                                        </p:attrNameLst>
                                      </p:cBhvr>
                                      <p:tavLst>
                                        <p:tav tm="0">
                                          <p:val>
                                            <p:strVal val="#ppt_y"/>
                                          </p:val>
                                        </p:tav>
                                        <p:tav tm="100000">
                                          <p:val>
                                            <p:strVal val="#ppt_y"/>
                                          </p:val>
                                        </p:tav>
                                      </p:tavLst>
                                    </p:anim>
                                  </p:childTnLst>
                                </p:cTn>
                              </p:par>
                              <p:par>
                                <p:cTn id="63" presetID="39" presetClass="entr" presetSubtype="0" accel="100000" fill="hold" grpId="0" nodeType="withEffect">
                                  <p:stCondLst>
                                    <p:cond delay="0"/>
                                  </p:stCondLst>
                                  <p:childTnLst>
                                    <p:set>
                                      <p:cBhvr>
                                        <p:cTn id="64" dur="1" fill="hold">
                                          <p:stCondLst>
                                            <p:cond delay="0"/>
                                          </p:stCondLst>
                                        </p:cTn>
                                        <p:tgtEl>
                                          <p:spTgt spid="9220">
                                            <p:txEl>
                                              <p:charRg st="523" end="531"/>
                                            </p:txEl>
                                          </p:spTgt>
                                        </p:tgtEl>
                                        <p:attrNameLst>
                                          <p:attrName>style.visibility</p:attrName>
                                        </p:attrNameLst>
                                      </p:cBhvr>
                                      <p:to>
                                        <p:strVal val="visible"/>
                                      </p:to>
                                    </p:set>
                                    <p:anim calcmode="lin" valueType="num">
                                      <p:cBhvr>
                                        <p:cTn id="65" dur="500" fill="hold"/>
                                        <p:tgtEl>
                                          <p:spTgt spid="9220">
                                            <p:txEl>
                                              <p:charRg st="523" end="53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9220">
                                            <p:txEl>
                                              <p:charRg st="523" end="53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9220">
                                            <p:txEl>
                                              <p:charRg st="523" end="531"/>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9220">
                                            <p:txEl>
                                              <p:charRg st="523" end="53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p:nvPr/>
        </p:nvSpPr>
        <p:spPr>
          <a:xfrm>
            <a:off x="1992313" y="336550"/>
            <a:ext cx="5538787" cy="954088"/>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000000"/>
                </a:solidFill>
                <a:latin typeface="Times New Roman" panose="02020603050405020304" pitchFamily="18" charset="0"/>
              </a:rPr>
              <a:t>Luyện từ và câu</a:t>
            </a:r>
            <a:endParaRPr lang="en-US" altLang="en-US" sz="2400" b="1" dirty="0">
              <a:solidFill>
                <a:srgbClr val="000000"/>
              </a:solidFill>
              <a:latin typeface="Times New Roman" panose="02020603050405020304" pitchFamily="18" charset="0"/>
            </a:endParaRPr>
          </a:p>
          <a:p>
            <a:pPr marL="0" lvl="0" indent="0" algn="ctr">
              <a:spcBef>
                <a:spcPct val="0"/>
              </a:spcBef>
              <a:buNone/>
            </a:pPr>
            <a:r>
              <a:rPr lang="en-US" altLang="en-US" b="1" dirty="0">
                <a:solidFill>
                  <a:srgbClr val="FF0000"/>
                </a:solidFill>
                <a:latin typeface="Times New Roman" panose="02020603050405020304" pitchFamily="18" charset="0"/>
              </a:rPr>
              <a:t>Động từ</a:t>
            </a:r>
            <a:endParaRPr lang="en-US" altLang="en-US" b="1" dirty="0">
              <a:solidFill>
                <a:srgbClr val="FF0000"/>
              </a:solidFill>
              <a:latin typeface="Times New Roman" panose="02020603050405020304" pitchFamily="18" charset="0"/>
            </a:endParaRPr>
          </a:p>
        </p:txBody>
      </p:sp>
      <p:sp>
        <p:nvSpPr>
          <p:cNvPr id="20483" name="Text Box 10"/>
          <p:cNvSpPr txBox="1"/>
          <p:nvPr/>
        </p:nvSpPr>
        <p:spPr>
          <a:xfrm>
            <a:off x="593725" y="40751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20484" name="Text Box 5"/>
          <p:cNvSpPr txBox="1"/>
          <p:nvPr/>
        </p:nvSpPr>
        <p:spPr>
          <a:xfrm>
            <a:off x="246063" y="1095375"/>
            <a:ext cx="2667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u="sng" dirty="0">
                <a:solidFill>
                  <a:srgbClr val="0066FF"/>
                </a:solidFill>
                <a:latin typeface="Times New Roman" panose="02020603050405020304" pitchFamily="18" charset="0"/>
              </a:rPr>
              <a:t>III. Luyện tập</a:t>
            </a:r>
            <a:r>
              <a:rPr lang="en-US" altLang="en-US" sz="2400" b="1" i="1" dirty="0">
                <a:solidFill>
                  <a:srgbClr val="0066FF"/>
                </a:solidFill>
                <a:latin typeface="Times New Roman" panose="02020603050405020304" pitchFamily="18" charset="0"/>
              </a:rPr>
              <a:t>:</a:t>
            </a:r>
            <a:endParaRPr lang="en-US" altLang="en-US" sz="2400" b="1" i="1" dirty="0">
              <a:solidFill>
                <a:srgbClr val="0066FF"/>
              </a:solidFill>
              <a:latin typeface="Times New Roman" panose="02020603050405020304" pitchFamily="18" charset="0"/>
            </a:endParaRPr>
          </a:p>
        </p:txBody>
      </p:sp>
      <p:sp>
        <p:nvSpPr>
          <p:cNvPr id="9220" name="Text Box 4"/>
          <p:cNvSpPr/>
          <p:nvPr/>
        </p:nvSpPr>
        <p:spPr>
          <a:xfrm>
            <a:off x="322263" y="1674813"/>
            <a:ext cx="8740775" cy="4144962"/>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spcBef>
                <a:spcPct val="0"/>
              </a:spcBef>
              <a:buNone/>
            </a:pPr>
            <a:r>
              <a:rPr lang="en-US" altLang="en-US" sz="2400" b="1" i="1" u="sng" dirty="0">
                <a:latin typeface="Times New Roman" panose="02020603050405020304" pitchFamily="18" charset="0"/>
              </a:rPr>
              <a:t>Bài 2: </a:t>
            </a:r>
            <a:r>
              <a:rPr lang="en-US" altLang="en-US" sz="2400" b="1" i="1" dirty="0">
                <a:latin typeface="Times New Roman" panose="02020603050405020304" pitchFamily="18" charset="0"/>
              </a:rPr>
              <a:t>Gạch dưới động từ trong các đoạn văn sau.</a:t>
            </a:r>
            <a:endParaRPr lang="en-US" altLang="en-US" sz="2400" b="1" i="1" dirty="0">
              <a:latin typeface="Times New Roman" panose="02020603050405020304" pitchFamily="18" charset="0"/>
            </a:endParaRPr>
          </a:p>
          <a:p>
            <a:pPr marL="342900" lvl="0" indent="-342900" eaLnBrk="1" hangingPunct="1">
              <a:spcBef>
                <a:spcPct val="0"/>
              </a:spcBef>
              <a:buNone/>
            </a:pPr>
            <a:r>
              <a:rPr lang="en-US" altLang="en-US" sz="2400" dirty="0">
                <a:latin typeface="Times New Roman" panose="02020603050405020304" pitchFamily="18" charset="0"/>
              </a:rPr>
              <a:t>a) Yết Kiêu </a:t>
            </a:r>
            <a:r>
              <a:rPr lang="en-US" altLang="en-US" sz="2400" u="sng" dirty="0">
                <a:solidFill>
                  <a:srgbClr val="FF0000"/>
                </a:solidFill>
                <a:latin typeface="Times New Roman" panose="02020603050405020304" pitchFamily="18" charset="0"/>
              </a:rPr>
              <a:t>đến</a:t>
            </a:r>
            <a:r>
              <a:rPr lang="en-US" altLang="en-US" sz="2400" dirty="0">
                <a:latin typeface="Times New Roman" panose="02020603050405020304" pitchFamily="18" charset="0"/>
              </a:rPr>
              <a:t> kinh đô Thăng Long </a:t>
            </a:r>
            <a:r>
              <a:rPr lang="en-US" altLang="en-US" sz="2400" u="sng" dirty="0">
                <a:solidFill>
                  <a:srgbClr val="FF0000"/>
                </a:solidFill>
                <a:latin typeface="Times New Roman" panose="02020603050405020304" pitchFamily="18" charset="0"/>
              </a:rPr>
              <a:t>yết kiến</a:t>
            </a:r>
            <a:r>
              <a:rPr lang="en-US" altLang="en-US" sz="2400" dirty="0">
                <a:latin typeface="Times New Roman" panose="02020603050405020304" pitchFamily="18" charset="0"/>
              </a:rPr>
              <a:t> vua Trần Nhân Tông.</a:t>
            </a:r>
            <a:endParaRPr lang="en-US" altLang="en-US" sz="2400" dirty="0">
              <a:latin typeface="Times New Roman" panose="02020603050405020304" pitchFamily="18" charset="0"/>
            </a:endParaRPr>
          </a:p>
          <a:p>
            <a:pPr marL="342900" lvl="0" indent="-342900" eaLnBrk="1" hangingPunct="1">
              <a:spcBef>
                <a:spcPct val="0"/>
              </a:spcBef>
              <a:buNone/>
            </a:pPr>
            <a:r>
              <a:rPr lang="en-US" altLang="en-US" sz="2400" b="1" dirty="0">
                <a:latin typeface="Times New Roman" panose="02020603050405020304" pitchFamily="18" charset="0"/>
              </a:rPr>
              <a:t>Nhà vua:</a:t>
            </a:r>
            <a:r>
              <a:rPr lang="en-US" altLang="en-US" sz="2400" dirty="0">
                <a:latin typeface="Times New Roman" panose="02020603050405020304" pitchFamily="18" charset="0"/>
              </a:rPr>
              <a:t> Trẫm </a:t>
            </a:r>
            <a:r>
              <a:rPr lang="en-US" altLang="en-US" sz="2400" u="sng" dirty="0">
                <a:solidFill>
                  <a:srgbClr val="FF0000"/>
                </a:solidFill>
                <a:latin typeface="Times New Roman" panose="02020603050405020304" pitchFamily="18" charset="0"/>
              </a:rPr>
              <a:t>cho</a:t>
            </a:r>
            <a:r>
              <a:rPr lang="en-US" altLang="en-US" sz="2400" dirty="0">
                <a:latin typeface="Times New Roman" panose="02020603050405020304" pitchFamily="18" charset="0"/>
              </a:rPr>
              <a:t> nhà ngươi </a:t>
            </a:r>
            <a:r>
              <a:rPr lang="en-US" altLang="en-US" sz="2400" u="sng" dirty="0">
                <a:solidFill>
                  <a:srgbClr val="FF0000"/>
                </a:solidFill>
                <a:latin typeface="Times New Roman" panose="02020603050405020304" pitchFamily="18" charset="0"/>
              </a:rPr>
              <a:t>nhận </a:t>
            </a:r>
            <a:r>
              <a:rPr lang="en-US" altLang="en-US" sz="2400" dirty="0">
                <a:latin typeface="Times New Roman" panose="02020603050405020304" pitchFamily="18" charset="0"/>
              </a:rPr>
              <a:t>lấy một loại binh khí.</a:t>
            </a:r>
            <a:endParaRPr lang="en-US" altLang="en-US" sz="2400" dirty="0">
              <a:latin typeface="Times New Roman" panose="02020603050405020304" pitchFamily="18" charset="0"/>
            </a:endParaRPr>
          </a:p>
          <a:p>
            <a:pPr marL="342900" lvl="0" indent="-342900" eaLnBrk="1" hangingPunct="1">
              <a:spcBef>
                <a:spcPct val="0"/>
              </a:spcBef>
              <a:buNone/>
            </a:pPr>
            <a:r>
              <a:rPr lang="en-US" altLang="en-US" sz="2400" b="1" dirty="0">
                <a:latin typeface="Times New Roman" panose="02020603050405020304" pitchFamily="18" charset="0"/>
              </a:rPr>
              <a:t>Yết Kiêu:</a:t>
            </a:r>
            <a:r>
              <a:rPr lang="en-US" altLang="en-US" sz="2400" dirty="0">
                <a:latin typeface="Times New Roman" panose="02020603050405020304" pitchFamily="18" charset="0"/>
              </a:rPr>
              <a:t> thần chỉ </a:t>
            </a:r>
            <a:r>
              <a:rPr lang="en-US" altLang="en-US" sz="2400" u="sng" dirty="0">
                <a:solidFill>
                  <a:srgbClr val="FF0000"/>
                </a:solidFill>
                <a:latin typeface="Times New Roman" panose="02020603050405020304" pitchFamily="18" charset="0"/>
              </a:rPr>
              <a:t>xin</a:t>
            </a:r>
            <a:r>
              <a:rPr lang="en-US" altLang="en-US" sz="2400" dirty="0">
                <a:latin typeface="Times New Roman" panose="02020603050405020304" pitchFamily="18" charset="0"/>
              </a:rPr>
              <a:t> một chiếc dùi sắt.</a:t>
            </a:r>
            <a:endParaRPr lang="en-US" altLang="en-US" sz="2400" dirty="0">
              <a:latin typeface="Times New Roman" panose="02020603050405020304" pitchFamily="18" charset="0"/>
            </a:endParaRPr>
          </a:p>
          <a:p>
            <a:pPr marL="342900" lvl="0" indent="-342900" eaLnBrk="1" hangingPunct="1">
              <a:spcBef>
                <a:spcPct val="0"/>
              </a:spcBef>
              <a:buNone/>
            </a:pPr>
            <a:r>
              <a:rPr lang="en-US" altLang="en-US" sz="2400" b="1" dirty="0">
                <a:latin typeface="Times New Roman" panose="02020603050405020304" pitchFamily="18" charset="0"/>
              </a:rPr>
              <a:t>Nhà vua:</a:t>
            </a:r>
            <a:r>
              <a:rPr lang="en-US" altLang="en-US" sz="2400" dirty="0">
                <a:latin typeface="Times New Roman" panose="02020603050405020304" pitchFamily="18" charset="0"/>
              </a:rPr>
              <a:t> Để </a:t>
            </a:r>
            <a:r>
              <a:rPr lang="en-US" altLang="en-US" sz="2400" u="sng" dirty="0">
                <a:solidFill>
                  <a:srgbClr val="FF0000"/>
                </a:solidFill>
                <a:latin typeface="Times New Roman" panose="02020603050405020304" pitchFamily="18" charset="0"/>
              </a:rPr>
              <a:t>làm</a:t>
            </a:r>
            <a:r>
              <a:rPr lang="en-US" altLang="en-US" sz="2400" dirty="0">
                <a:latin typeface="Times New Roman" panose="02020603050405020304" pitchFamily="18" charset="0"/>
              </a:rPr>
              <a:t> gì?</a:t>
            </a:r>
            <a:endParaRPr lang="en-US" altLang="en-US" sz="2400" dirty="0">
              <a:latin typeface="Times New Roman" panose="02020603050405020304" pitchFamily="18" charset="0"/>
            </a:endParaRPr>
          </a:p>
          <a:p>
            <a:pPr marL="342900" lvl="0" indent="-342900" eaLnBrk="1" hangingPunct="1">
              <a:spcBef>
                <a:spcPct val="0"/>
              </a:spcBef>
              <a:buNone/>
            </a:pPr>
            <a:r>
              <a:rPr lang="en-US" altLang="en-US" sz="2400" b="1" dirty="0">
                <a:latin typeface="Times New Roman" panose="02020603050405020304" pitchFamily="18" charset="0"/>
              </a:rPr>
              <a:t>Yết Kiêu:</a:t>
            </a:r>
            <a:r>
              <a:rPr lang="en-US" altLang="en-US" sz="2400" dirty="0">
                <a:latin typeface="Times New Roman" panose="02020603050405020304" pitchFamily="18" charset="0"/>
              </a:rPr>
              <a:t> Để </a:t>
            </a:r>
            <a:r>
              <a:rPr lang="en-US" altLang="en-US" sz="2400" u="sng" dirty="0">
                <a:solidFill>
                  <a:srgbClr val="FF0000"/>
                </a:solidFill>
                <a:latin typeface="Times New Roman" panose="02020603050405020304" pitchFamily="18" charset="0"/>
              </a:rPr>
              <a:t>dùi</a:t>
            </a:r>
            <a:r>
              <a:rPr lang="en-US" altLang="en-US" sz="2400" dirty="0">
                <a:latin typeface="Times New Roman" panose="02020603050405020304" pitchFamily="18" charset="0"/>
              </a:rPr>
              <a:t> thủng chiế</a:t>
            </a:r>
            <a:r>
              <a:rPr lang="vi-VN" altLang="en-US" sz="2400" dirty="0">
                <a:latin typeface="Times New Roman" panose="02020603050405020304" pitchFamily="18" charset="0"/>
              </a:rPr>
              <a:t>n</a:t>
            </a:r>
            <a:r>
              <a:rPr lang="en-US" altLang="en-US" sz="2400" dirty="0">
                <a:latin typeface="Times New Roman" panose="02020603050405020304" pitchFamily="18" charset="0"/>
              </a:rPr>
              <a:t> thuyền của giặc, vì thần </a:t>
            </a:r>
            <a:r>
              <a:rPr lang="en-US" altLang="en-US" sz="2400" u="sng" dirty="0">
                <a:solidFill>
                  <a:srgbClr val="FF0000"/>
                </a:solidFill>
                <a:latin typeface="Times New Roman" panose="02020603050405020304" pitchFamily="18" charset="0"/>
              </a:rPr>
              <a:t>có thể</a:t>
            </a:r>
            <a:r>
              <a:rPr lang="en-US" altLang="en-US" sz="2400" dirty="0">
                <a:latin typeface="Times New Roman" panose="02020603050405020304" pitchFamily="18" charset="0"/>
              </a:rPr>
              <a:t> </a:t>
            </a:r>
            <a:r>
              <a:rPr lang="en-US" altLang="en-US" sz="2400" u="sng" dirty="0">
                <a:solidFill>
                  <a:srgbClr val="FF0000"/>
                </a:solidFill>
                <a:latin typeface="Times New Roman" panose="02020603050405020304" pitchFamily="18" charset="0"/>
              </a:rPr>
              <a:t>lặn</a:t>
            </a:r>
            <a:r>
              <a:rPr lang="en-US" altLang="en-US" sz="2400" dirty="0">
                <a:latin typeface="Times New Roman" panose="02020603050405020304" pitchFamily="18" charset="0"/>
              </a:rPr>
              <a:t> hàng giờ dưới nước.</a:t>
            </a:r>
            <a:endParaRPr lang="en-US" altLang="en-US" sz="2400" dirty="0">
              <a:latin typeface="Times New Roman" panose="02020603050405020304" pitchFamily="18" charset="0"/>
            </a:endParaRPr>
          </a:p>
          <a:p>
            <a:pPr marL="342900" lvl="0" indent="-342900" eaLnBrk="1" hangingPunct="1">
              <a:spcBef>
                <a:spcPct val="0"/>
              </a:spcBef>
              <a:buNone/>
            </a:pPr>
            <a:endParaRPr lang="en-US" altLang="en-US" sz="2400" dirty="0">
              <a:latin typeface="Times New Roman" panose="02020603050405020304" pitchFamily="18" charset="0"/>
            </a:endParaRPr>
          </a:p>
          <a:p>
            <a:pPr marL="342900" lvl="0" indent="-342900" eaLnBrk="1" hangingPunct="1">
              <a:spcBef>
                <a:spcPct val="0"/>
              </a:spcBef>
              <a:buNone/>
            </a:pPr>
            <a:r>
              <a:rPr lang="en-US" altLang="en-US" sz="2400" dirty="0">
                <a:latin typeface="Times New Roman" panose="02020603050405020304" pitchFamily="18" charset="0"/>
              </a:rPr>
              <a:t>b) Thần Đi-ô-ni-dốt mỉm cười ưng thuận.</a:t>
            </a:r>
            <a:endParaRPr lang="en-US" altLang="en-US" sz="2400" dirty="0">
              <a:latin typeface="Times New Roman" panose="02020603050405020304" pitchFamily="18" charset="0"/>
            </a:endParaRPr>
          </a:p>
          <a:p>
            <a:pPr marL="342900" lvl="0" indent="-342900" eaLnBrk="1" hangingPunct="1">
              <a:spcBef>
                <a:spcPct val="0"/>
              </a:spcBef>
              <a:buNone/>
            </a:pPr>
            <a:r>
              <a:rPr lang="en-US" altLang="en-US" sz="2400" dirty="0">
                <a:latin typeface="Times New Roman" panose="02020603050405020304" pitchFamily="18" charset="0"/>
              </a:rPr>
              <a:t>Vua Mi-đát thử bẻ một cành sồi, cành sồi đó liền biến thành vàng.</a:t>
            </a:r>
            <a:endParaRPr lang="vi-VN" altLang="en-US" sz="2400" dirty="0">
              <a:latin typeface="Times New Roman" panose="02020603050405020304" pitchFamily="18" charset="0"/>
            </a:endParaRPr>
          </a:p>
          <a:p>
            <a:pPr marL="342900" lvl="0" indent="-342900" eaLnBrk="1" hangingPunct="1">
              <a:spcBef>
                <a:spcPct val="0"/>
              </a:spcBef>
              <a:buNone/>
            </a:pPr>
            <a:r>
              <a:rPr lang="en-US" altLang="en-US" sz="2400" dirty="0">
                <a:latin typeface="Times New Roman" panose="02020603050405020304" pitchFamily="18" charset="0"/>
              </a:rPr>
              <a:t>Vua ngắt một quả táo, quả táo cũng thành vàng nốt. Tưởng không c</a:t>
            </a:r>
            <a:r>
              <a:rPr lang="vi-VN" altLang="en-US" sz="2400" dirty="0">
                <a:latin typeface="Times New Roman" panose="02020603050405020304" pitchFamily="18" charset="0"/>
              </a:rPr>
              <a:t>ó </a:t>
            </a:r>
            <a:r>
              <a:rPr lang="en-US" altLang="en-US" sz="2400" dirty="0">
                <a:latin typeface="Times New Roman" panose="02020603050405020304" pitchFamily="18" charset="0"/>
              </a:rPr>
              <a:t>ai trên đời sung sướng hơn thế nữa.</a:t>
            </a:r>
            <a:endParaRPr lang="en-US" altLang="en-US" sz="2400" dirty="0">
              <a:latin typeface="Times New Roman" panose="02020603050405020304" pitchFamily="18" charset="0"/>
            </a:endParaRPr>
          </a:p>
          <a:p>
            <a:pPr marL="342900" lvl="0" indent="-342900" eaLnBrk="1" hangingPunct="1">
              <a:lnSpc>
                <a:spcPct val="90000"/>
              </a:lnSpc>
              <a:spcBef>
                <a:spcPct val="0"/>
              </a:spcBef>
              <a:buNone/>
            </a:pPr>
            <a:endParaRPr lang="en-US" altLang="en-US" sz="2400" dirty="0">
              <a:latin typeface="Times New Roman" panose="02020603050405020304" pitchFamily="18" charset="0"/>
            </a:endParaRPr>
          </a:p>
        </p:txBody>
      </p:sp>
      <p:sp>
        <p:nvSpPr>
          <p:cNvPr id="20486" name="Rectangle 8"/>
          <p:cNvSpPr/>
          <p:nvPr/>
        </p:nvSpPr>
        <p:spPr>
          <a:xfrm>
            <a:off x="125413" y="1033463"/>
            <a:ext cx="8937625" cy="514350"/>
          </a:xfrm>
          <a:prstGeom prst="rect">
            <a:avLst/>
          </a:prstGeom>
          <a:noFill/>
          <a:ln w="57150" cap="flat" cmpd="thickThin">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400"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220">
                                            <p:txEl>
                                              <p:charRg st="0" end="49"/>
                                            </p:txEl>
                                          </p:spTgt>
                                        </p:tgtEl>
                                        <p:attrNameLst>
                                          <p:attrName>style.visibility</p:attrName>
                                        </p:attrNameLst>
                                      </p:cBhvr>
                                      <p:to>
                                        <p:strVal val="visible"/>
                                      </p:to>
                                    </p:set>
                                    <p:anim calcmode="lin" valueType="num">
                                      <p:cBhvr>
                                        <p:cTn id="7" dur="500" fill="hold"/>
                                        <p:tgtEl>
                                          <p:spTgt spid="9220">
                                            <p:txEl>
                                              <p:charRg st="0" end="4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20">
                                            <p:txEl>
                                              <p:charRg st="0" end="4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20">
                                            <p:txEl>
                                              <p:charRg st="0" end="4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20">
                                            <p:txEl>
                                              <p:charRg st="0" end="49"/>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9220">
                                            <p:txEl>
                                              <p:charRg st="49" end="113"/>
                                            </p:txEl>
                                          </p:spTgt>
                                        </p:tgtEl>
                                        <p:attrNameLst>
                                          <p:attrName>style.visibility</p:attrName>
                                        </p:attrNameLst>
                                      </p:cBhvr>
                                      <p:to>
                                        <p:strVal val="visible"/>
                                      </p:to>
                                    </p:set>
                                    <p:anim calcmode="lin" valueType="num">
                                      <p:cBhvr>
                                        <p:cTn id="13" dur="500" fill="hold"/>
                                        <p:tgtEl>
                                          <p:spTgt spid="9220">
                                            <p:txEl>
                                              <p:charRg st="49" end="1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220">
                                            <p:txEl>
                                              <p:charRg st="49" end="1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220">
                                            <p:txEl>
                                              <p:charRg st="49" end="1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220">
                                            <p:txEl>
                                              <p:charRg st="49" end="113"/>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9220">
                                            <p:txEl>
                                              <p:charRg st="113" end="169"/>
                                            </p:txEl>
                                          </p:spTgt>
                                        </p:tgtEl>
                                        <p:attrNameLst>
                                          <p:attrName>style.visibility</p:attrName>
                                        </p:attrNameLst>
                                      </p:cBhvr>
                                      <p:to>
                                        <p:strVal val="visible"/>
                                      </p:to>
                                    </p:set>
                                    <p:anim calcmode="lin" valueType="num">
                                      <p:cBhvr>
                                        <p:cTn id="19" dur="500" fill="hold"/>
                                        <p:tgtEl>
                                          <p:spTgt spid="9220">
                                            <p:txEl>
                                              <p:charRg st="113" end="16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220">
                                            <p:txEl>
                                              <p:charRg st="113" end="16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220">
                                            <p:txEl>
                                              <p:charRg st="113" end="169"/>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220">
                                            <p:txEl>
                                              <p:charRg st="113" end="169"/>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9220">
                                            <p:txEl>
                                              <p:charRg st="169" end="211"/>
                                            </p:txEl>
                                          </p:spTgt>
                                        </p:tgtEl>
                                        <p:attrNameLst>
                                          <p:attrName>style.visibility</p:attrName>
                                        </p:attrNameLst>
                                      </p:cBhvr>
                                      <p:to>
                                        <p:strVal val="visible"/>
                                      </p:to>
                                    </p:set>
                                    <p:anim calcmode="lin" valueType="num">
                                      <p:cBhvr>
                                        <p:cTn id="25" dur="500" fill="hold"/>
                                        <p:tgtEl>
                                          <p:spTgt spid="9220">
                                            <p:txEl>
                                              <p:charRg st="169" end="2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9220">
                                            <p:txEl>
                                              <p:charRg st="169" end="2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9220">
                                            <p:txEl>
                                              <p:charRg st="169" end="2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9220">
                                            <p:txEl>
                                              <p:charRg st="169" end="211"/>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9220">
                                            <p:txEl>
                                              <p:charRg st="211" end="231"/>
                                            </p:txEl>
                                          </p:spTgt>
                                        </p:tgtEl>
                                        <p:attrNameLst>
                                          <p:attrName>style.visibility</p:attrName>
                                        </p:attrNameLst>
                                      </p:cBhvr>
                                      <p:to>
                                        <p:strVal val="visible"/>
                                      </p:to>
                                    </p:set>
                                    <p:anim calcmode="lin" valueType="num">
                                      <p:cBhvr>
                                        <p:cTn id="31" dur="500" fill="hold"/>
                                        <p:tgtEl>
                                          <p:spTgt spid="9220">
                                            <p:txEl>
                                              <p:charRg st="211" end="23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9220">
                                            <p:txEl>
                                              <p:charRg st="211" end="23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9220">
                                            <p:txEl>
                                              <p:charRg st="211" end="23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9220">
                                            <p:txEl>
                                              <p:charRg st="211" end="231"/>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9220">
                                            <p:txEl>
                                              <p:charRg st="231" end="316"/>
                                            </p:txEl>
                                          </p:spTgt>
                                        </p:tgtEl>
                                        <p:attrNameLst>
                                          <p:attrName>style.visibility</p:attrName>
                                        </p:attrNameLst>
                                      </p:cBhvr>
                                      <p:to>
                                        <p:strVal val="visible"/>
                                      </p:to>
                                    </p:set>
                                    <p:anim calcmode="lin" valueType="num">
                                      <p:cBhvr>
                                        <p:cTn id="37" dur="500" fill="hold"/>
                                        <p:tgtEl>
                                          <p:spTgt spid="9220">
                                            <p:txEl>
                                              <p:charRg st="231" end="31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220">
                                            <p:txEl>
                                              <p:charRg st="231" end="31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220">
                                            <p:txEl>
                                              <p:charRg st="231" end="31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220">
                                            <p:txEl>
                                              <p:charRg st="231" end="316"/>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9220">
                                            <p:txEl>
                                              <p:charRg st="317" end="357"/>
                                            </p:txEl>
                                          </p:spTgt>
                                        </p:tgtEl>
                                        <p:attrNameLst>
                                          <p:attrName>style.visibility</p:attrName>
                                        </p:attrNameLst>
                                      </p:cBhvr>
                                      <p:to>
                                        <p:strVal val="visible"/>
                                      </p:to>
                                    </p:set>
                                    <p:anim calcmode="lin" valueType="num">
                                      <p:cBhvr>
                                        <p:cTn id="43" dur="500" fill="hold"/>
                                        <p:tgtEl>
                                          <p:spTgt spid="9220">
                                            <p:txEl>
                                              <p:charRg st="317" end="35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9220">
                                            <p:txEl>
                                              <p:charRg st="317" end="35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9220">
                                            <p:txEl>
                                              <p:charRg st="317" end="35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9220">
                                            <p:txEl>
                                              <p:charRg st="317" end="357"/>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9220">
                                            <p:txEl>
                                              <p:charRg st="357" end="423"/>
                                            </p:txEl>
                                          </p:spTgt>
                                        </p:tgtEl>
                                        <p:attrNameLst>
                                          <p:attrName>style.visibility</p:attrName>
                                        </p:attrNameLst>
                                      </p:cBhvr>
                                      <p:to>
                                        <p:strVal val="visible"/>
                                      </p:to>
                                    </p:set>
                                    <p:anim calcmode="lin" valueType="num">
                                      <p:cBhvr>
                                        <p:cTn id="49" dur="500" fill="hold"/>
                                        <p:tgtEl>
                                          <p:spTgt spid="9220">
                                            <p:txEl>
                                              <p:charRg st="357" end="42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9220">
                                            <p:txEl>
                                              <p:charRg st="357" end="42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9220">
                                            <p:txEl>
                                              <p:charRg st="357" end="42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9220">
                                            <p:txEl>
                                              <p:charRg st="357" end="423"/>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9220">
                                            <p:txEl>
                                              <p:charRg st="423" end="525"/>
                                            </p:txEl>
                                          </p:spTgt>
                                        </p:tgtEl>
                                        <p:attrNameLst>
                                          <p:attrName>style.visibility</p:attrName>
                                        </p:attrNameLst>
                                      </p:cBhvr>
                                      <p:to>
                                        <p:strVal val="visible"/>
                                      </p:to>
                                    </p:set>
                                    <p:anim calcmode="lin" valueType="num">
                                      <p:cBhvr>
                                        <p:cTn id="55" dur="500" fill="hold"/>
                                        <p:tgtEl>
                                          <p:spTgt spid="9220">
                                            <p:txEl>
                                              <p:charRg st="423" end="52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9220">
                                            <p:txEl>
                                              <p:charRg st="423" end="52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9220">
                                            <p:txEl>
                                              <p:charRg st="423" end="52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9220">
                                            <p:txEl>
                                              <p:charRg st="423" end="52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0"/>
          <p:cNvSpPr txBox="1"/>
          <p:nvPr/>
        </p:nvSpPr>
        <p:spPr>
          <a:xfrm>
            <a:off x="593725" y="373856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9220" name="Text Box 4"/>
          <p:cNvSpPr/>
          <p:nvPr/>
        </p:nvSpPr>
        <p:spPr>
          <a:xfrm>
            <a:off x="0" y="952500"/>
            <a:ext cx="9124950" cy="49942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endParaRPr lang="en-US" altLang="en-US" sz="2600" dirty="0">
              <a:latin typeface="Times New Roman" panose="02020603050405020304" pitchFamily="18" charset="0"/>
            </a:endParaRPr>
          </a:p>
        </p:txBody>
      </p:sp>
      <p:sp>
        <p:nvSpPr>
          <p:cNvPr id="21508" name="Rectangle 8"/>
          <p:cNvSpPr/>
          <p:nvPr/>
        </p:nvSpPr>
        <p:spPr>
          <a:xfrm>
            <a:off x="206375" y="425450"/>
            <a:ext cx="8937625" cy="514350"/>
          </a:xfrm>
          <a:prstGeom prst="rect">
            <a:avLst/>
          </a:prstGeom>
          <a:noFill/>
          <a:ln w="57150" cap="flat" cmpd="thickThin">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400" dirty="0">
              <a:solidFill>
                <a:srgbClr val="0000FF"/>
              </a:solidFill>
              <a:latin typeface="Times New Roman" panose="02020603050405020304" pitchFamily="18" charset="0"/>
            </a:endParaRPr>
          </a:p>
        </p:txBody>
      </p:sp>
      <p:sp>
        <p:nvSpPr>
          <p:cNvPr id="21509" name="Rectangle 11"/>
          <p:cNvSpPr/>
          <p:nvPr/>
        </p:nvSpPr>
        <p:spPr>
          <a:xfrm>
            <a:off x="138113" y="1292225"/>
            <a:ext cx="2055812" cy="4572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2400" b="1" i="1" u="sng" dirty="0">
                <a:solidFill>
                  <a:srgbClr val="0066FF"/>
                </a:solidFill>
                <a:latin typeface="Times New Roman" panose="02020603050405020304" pitchFamily="18" charset="0"/>
              </a:rPr>
              <a:t>III. Luyện tập</a:t>
            </a:r>
            <a:r>
              <a:rPr lang="en-US" altLang="en-US" sz="2400" b="1" i="1" dirty="0">
                <a:solidFill>
                  <a:srgbClr val="0066FF"/>
                </a:solidFill>
                <a:latin typeface="Times New Roman" panose="02020603050405020304" pitchFamily="18" charset="0"/>
              </a:rPr>
              <a:t>:</a:t>
            </a:r>
            <a:endParaRPr lang="en-US" altLang="en-US" sz="2400" b="1" i="1" dirty="0">
              <a:solidFill>
                <a:srgbClr val="0066FF"/>
              </a:solidFill>
              <a:latin typeface="Times New Roman" panose="02020603050405020304" pitchFamily="18" charset="0"/>
            </a:endParaRPr>
          </a:p>
        </p:txBody>
      </p:sp>
      <p:sp>
        <p:nvSpPr>
          <p:cNvPr id="21510" name="Rectangle 12"/>
          <p:cNvSpPr/>
          <p:nvPr/>
        </p:nvSpPr>
        <p:spPr>
          <a:xfrm>
            <a:off x="382588" y="1911350"/>
            <a:ext cx="8423275" cy="483870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i="1" u="sng" dirty="0">
                <a:latin typeface="Times New Roman" panose="02020603050405020304" pitchFamily="18" charset="0"/>
              </a:rPr>
              <a:t>Bài 2: </a:t>
            </a:r>
            <a:r>
              <a:rPr lang="en-US" altLang="en-US" sz="2400" b="1" i="1" dirty="0">
                <a:latin typeface="Times New Roman" panose="02020603050405020304" pitchFamily="18" charset="0"/>
              </a:rPr>
              <a:t>Gạch dưới động từ trong các đoạn văn sau.</a:t>
            </a:r>
            <a:endParaRPr lang="en-US" altLang="en-US" sz="2400" b="1" i="1"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a) Yết Kiêu </a:t>
            </a:r>
            <a:r>
              <a:rPr lang="en-US" altLang="en-US" sz="2400" u="sng" dirty="0">
                <a:solidFill>
                  <a:srgbClr val="FF0000"/>
                </a:solidFill>
                <a:latin typeface="Times New Roman" panose="02020603050405020304" pitchFamily="18" charset="0"/>
              </a:rPr>
              <a:t>đến</a:t>
            </a:r>
            <a:r>
              <a:rPr lang="en-US" altLang="en-US" sz="2400" dirty="0">
                <a:latin typeface="Times New Roman" panose="02020603050405020304" pitchFamily="18" charset="0"/>
              </a:rPr>
              <a:t> kinh đô Thăng Long </a:t>
            </a:r>
            <a:r>
              <a:rPr lang="en-US" altLang="en-US" sz="2400" u="sng" dirty="0">
                <a:solidFill>
                  <a:srgbClr val="FF0000"/>
                </a:solidFill>
                <a:latin typeface="Times New Roman" panose="02020603050405020304" pitchFamily="18" charset="0"/>
              </a:rPr>
              <a:t>yết kiến</a:t>
            </a:r>
            <a:r>
              <a:rPr lang="en-US" altLang="en-US" sz="2400" dirty="0">
                <a:latin typeface="Times New Roman" panose="02020603050405020304" pitchFamily="18" charset="0"/>
              </a:rPr>
              <a:t> vua Trần Nhân Tông.</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Nhà vua: Trẫm </a:t>
            </a:r>
            <a:r>
              <a:rPr lang="en-US" altLang="en-US" sz="2400" u="sng" dirty="0">
                <a:solidFill>
                  <a:srgbClr val="FF0000"/>
                </a:solidFill>
                <a:latin typeface="Times New Roman" panose="02020603050405020304" pitchFamily="18" charset="0"/>
              </a:rPr>
              <a:t>cho</a:t>
            </a:r>
            <a:r>
              <a:rPr lang="en-US" altLang="en-US" sz="2400" dirty="0">
                <a:latin typeface="Times New Roman" panose="02020603050405020304" pitchFamily="18" charset="0"/>
              </a:rPr>
              <a:t> nhà ngươi </a:t>
            </a:r>
            <a:r>
              <a:rPr lang="en-US" altLang="en-US" sz="2400" u="sng" dirty="0">
                <a:solidFill>
                  <a:srgbClr val="FF0000"/>
                </a:solidFill>
                <a:latin typeface="Times New Roman" panose="02020603050405020304" pitchFamily="18" charset="0"/>
              </a:rPr>
              <a:t>nhận </a:t>
            </a:r>
            <a:r>
              <a:rPr lang="en-US" altLang="en-US" sz="2400" dirty="0">
                <a:latin typeface="Times New Roman" panose="02020603050405020304" pitchFamily="18" charset="0"/>
              </a:rPr>
              <a:t>lấy một loại binh khí.</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Yết Kiêu: thần chỉ </a:t>
            </a:r>
            <a:r>
              <a:rPr lang="en-US" altLang="en-US" sz="2400" u="sng" dirty="0">
                <a:solidFill>
                  <a:srgbClr val="FF0000"/>
                </a:solidFill>
                <a:latin typeface="Times New Roman" panose="02020603050405020304" pitchFamily="18" charset="0"/>
              </a:rPr>
              <a:t>xin</a:t>
            </a:r>
            <a:r>
              <a:rPr lang="en-US" altLang="en-US" sz="2400" dirty="0">
                <a:latin typeface="Times New Roman" panose="02020603050405020304" pitchFamily="18" charset="0"/>
              </a:rPr>
              <a:t> một chiếc dùi sắt.</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Nhà vua: Để </a:t>
            </a:r>
            <a:r>
              <a:rPr lang="en-US" altLang="en-US" sz="2400" u="sng" dirty="0">
                <a:solidFill>
                  <a:srgbClr val="FF0000"/>
                </a:solidFill>
                <a:latin typeface="Times New Roman" panose="02020603050405020304" pitchFamily="18" charset="0"/>
              </a:rPr>
              <a:t>làm</a:t>
            </a:r>
            <a:r>
              <a:rPr lang="en-US" altLang="en-US" sz="2400" dirty="0">
                <a:latin typeface="Times New Roman" panose="02020603050405020304" pitchFamily="18" charset="0"/>
              </a:rPr>
              <a:t> gì?</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Yết Kiêu: Để </a:t>
            </a:r>
            <a:r>
              <a:rPr lang="en-US" altLang="en-US" sz="2400" u="sng" dirty="0">
                <a:solidFill>
                  <a:srgbClr val="FF0000"/>
                </a:solidFill>
                <a:latin typeface="Times New Roman" panose="02020603050405020304" pitchFamily="18" charset="0"/>
              </a:rPr>
              <a:t>dùi</a:t>
            </a:r>
            <a:r>
              <a:rPr lang="en-US" altLang="en-US" sz="2400" dirty="0">
                <a:latin typeface="Times New Roman" panose="02020603050405020304" pitchFamily="18" charset="0"/>
              </a:rPr>
              <a:t> thủng chiế</a:t>
            </a:r>
            <a:r>
              <a:rPr lang="vi-VN" altLang="en-US" sz="2400" dirty="0">
                <a:latin typeface="Times New Roman" panose="02020603050405020304" pitchFamily="18" charset="0"/>
              </a:rPr>
              <a:t>n</a:t>
            </a:r>
            <a:r>
              <a:rPr lang="en-US" altLang="en-US" sz="2400" dirty="0">
                <a:latin typeface="Times New Roman" panose="02020603050405020304" pitchFamily="18" charset="0"/>
              </a:rPr>
              <a:t> thuyền của giặc, vì thần </a:t>
            </a:r>
            <a:r>
              <a:rPr lang="en-US" altLang="en-US" sz="2400" u="sng" dirty="0">
                <a:solidFill>
                  <a:srgbClr val="FF0000"/>
                </a:solidFill>
                <a:latin typeface="Times New Roman" panose="02020603050405020304" pitchFamily="18" charset="0"/>
              </a:rPr>
              <a:t>có thể</a:t>
            </a:r>
            <a:r>
              <a:rPr lang="en-US" altLang="en-US" sz="2400" dirty="0">
                <a:latin typeface="Times New Roman" panose="02020603050405020304" pitchFamily="18" charset="0"/>
              </a:rPr>
              <a:t> </a:t>
            </a:r>
            <a:r>
              <a:rPr lang="en-US" altLang="en-US" sz="2400" u="sng" dirty="0">
                <a:solidFill>
                  <a:srgbClr val="FF0000"/>
                </a:solidFill>
                <a:latin typeface="Times New Roman" panose="02020603050405020304" pitchFamily="18" charset="0"/>
              </a:rPr>
              <a:t>lặn</a:t>
            </a:r>
            <a:r>
              <a:rPr lang="en-US" altLang="en-US" sz="2400" dirty="0">
                <a:latin typeface="Times New Roman" panose="02020603050405020304" pitchFamily="18" charset="0"/>
              </a:rPr>
              <a:t> hàng giờ dưới nước.</a:t>
            </a:r>
            <a:endParaRPr lang="en-US" altLang="en-US" sz="2400" dirty="0">
              <a:latin typeface="Times New Roman" panose="02020603050405020304" pitchFamily="18" charset="0"/>
            </a:endParaRPr>
          </a:p>
          <a:p>
            <a:pPr marL="0" lvl="0" indent="0" eaLnBrk="1" hangingPunct="1">
              <a:spcBef>
                <a:spcPct val="0"/>
              </a:spcBef>
              <a:buNone/>
            </a:pP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b) Thần Đi-ô-ni-dốt </a:t>
            </a:r>
            <a:r>
              <a:rPr lang="en-US" altLang="en-US" sz="2400" u="sng" dirty="0">
                <a:solidFill>
                  <a:srgbClr val="FF0000"/>
                </a:solidFill>
                <a:latin typeface="Times New Roman" panose="02020603050405020304" pitchFamily="18" charset="0"/>
              </a:rPr>
              <a:t>mỉm cười</a:t>
            </a:r>
            <a:r>
              <a:rPr lang="en-US" altLang="en-US" sz="2400" dirty="0">
                <a:latin typeface="Times New Roman" panose="02020603050405020304" pitchFamily="18" charset="0"/>
              </a:rPr>
              <a:t> </a:t>
            </a:r>
            <a:r>
              <a:rPr lang="en-US" altLang="en-US" sz="2400" u="sng" dirty="0">
                <a:solidFill>
                  <a:srgbClr val="FF0000"/>
                </a:solidFill>
                <a:latin typeface="Times New Roman" panose="02020603050405020304" pitchFamily="18" charset="0"/>
              </a:rPr>
              <a:t>ưng thuận</a:t>
            </a:r>
            <a:r>
              <a:rPr lang="en-US" altLang="en-US" sz="2400" dirty="0">
                <a:latin typeface="Times New Roman" panose="02020603050405020304" pitchFamily="18" charset="0"/>
              </a:rPr>
              <a:t>.</a:t>
            </a:r>
            <a:endParaRPr lang="en-US" altLang="en-US" sz="2400" dirty="0">
              <a:latin typeface="Times New Roman" panose="02020603050405020304" pitchFamily="18" charset="0"/>
            </a:endParaRPr>
          </a:p>
          <a:p>
            <a:pPr marL="0" lvl="0" indent="0" eaLnBrk="1" hangingPunct="1">
              <a:spcBef>
                <a:spcPct val="0"/>
              </a:spcBef>
              <a:buNone/>
            </a:pPr>
            <a:r>
              <a:rPr lang="en-US" altLang="en-US" sz="2400" dirty="0">
                <a:latin typeface="Times New Roman" panose="02020603050405020304" pitchFamily="18" charset="0"/>
              </a:rPr>
              <a:t>Vua Mi-đát </a:t>
            </a:r>
            <a:r>
              <a:rPr lang="en-US" altLang="en-US" sz="2400" u="sng" dirty="0">
                <a:solidFill>
                  <a:srgbClr val="FF0000"/>
                </a:solidFill>
                <a:latin typeface="Times New Roman" panose="02020603050405020304" pitchFamily="18" charset="0"/>
              </a:rPr>
              <a:t>thử</a:t>
            </a:r>
            <a:r>
              <a:rPr lang="vi-VN" altLang="en-US" sz="2400" dirty="0">
                <a:latin typeface="Times New Roman" panose="02020603050405020304" pitchFamily="18" charset="0"/>
              </a:rPr>
              <a:t> </a:t>
            </a:r>
            <a:r>
              <a:rPr lang="en-US" altLang="en-US" sz="2400" u="sng" dirty="0">
                <a:solidFill>
                  <a:srgbClr val="FF0000"/>
                </a:solidFill>
                <a:latin typeface="Times New Roman" panose="02020603050405020304" pitchFamily="18" charset="0"/>
              </a:rPr>
              <a:t> bẻ</a:t>
            </a:r>
            <a:r>
              <a:rPr lang="en-US" altLang="en-US" sz="2400" dirty="0">
                <a:latin typeface="Times New Roman" panose="02020603050405020304" pitchFamily="18" charset="0"/>
              </a:rPr>
              <a:t> một cành sồi, cành sồi đó liền </a:t>
            </a:r>
            <a:r>
              <a:rPr lang="en-US" altLang="en-US" sz="2400" u="sng" dirty="0">
                <a:solidFill>
                  <a:srgbClr val="FF0000"/>
                </a:solidFill>
                <a:latin typeface="Times New Roman" panose="02020603050405020304" pitchFamily="18" charset="0"/>
              </a:rPr>
              <a:t>biến thành</a:t>
            </a:r>
            <a:r>
              <a:rPr lang="en-US" altLang="en-US" sz="2400" dirty="0">
                <a:latin typeface="Times New Roman" panose="02020603050405020304" pitchFamily="18" charset="0"/>
              </a:rPr>
              <a:t> vàng. Vua </a:t>
            </a:r>
            <a:r>
              <a:rPr lang="en-US" altLang="en-US" sz="2400" u="sng" dirty="0">
                <a:solidFill>
                  <a:srgbClr val="FF0000"/>
                </a:solidFill>
                <a:latin typeface="Times New Roman" panose="02020603050405020304" pitchFamily="18" charset="0"/>
              </a:rPr>
              <a:t>ngắt </a:t>
            </a:r>
            <a:r>
              <a:rPr lang="en-US" altLang="en-US" sz="2400" dirty="0">
                <a:latin typeface="Times New Roman" panose="02020603050405020304" pitchFamily="18" charset="0"/>
              </a:rPr>
              <a:t>một quả táo, quả táo cũng </a:t>
            </a:r>
            <a:r>
              <a:rPr lang="en-US" altLang="en-US" sz="2400" u="sng" dirty="0">
                <a:solidFill>
                  <a:srgbClr val="FF0000"/>
                </a:solidFill>
                <a:latin typeface="Times New Roman" panose="02020603050405020304" pitchFamily="18" charset="0"/>
              </a:rPr>
              <a:t>thành</a:t>
            </a:r>
            <a:r>
              <a:rPr lang="en-US" altLang="en-US" sz="2400" dirty="0">
                <a:latin typeface="Times New Roman" panose="02020603050405020304" pitchFamily="18" charset="0"/>
              </a:rPr>
              <a:t> vàng nốt. </a:t>
            </a:r>
            <a:r>
              <a:rPr lang="en-US" altLang="en-US" sz="2400" u="sng" dirty="0">
                <a:solidFill>
                  <a:srgbClr val="FF0000"/>
                </a:solidFill>
                <a:latin typeface="Times New Roman" panose="02020603050405020304" pitchFamily="18" charset="0"/>
              </a:rPr>
              <a:t>Tưởng</a:t>
            </a:r>
            <a:r>
              <a:rPr lang="en-US" altLang="en-US" sz="2400" dirty="0">
                <a:latin typeface="Times New Roman" panose="02020603050405020304" pitchFamily="18" charset="0"/>
              </a:rPr>
              <a:t> không </a:t>
            </a:r>
            <a:r>
              <a:rPr lang="en-US" altLang="en-US" sz="2400" u="sng" dirty="0">
                <a:solidFill>
                  <a:srgbClr val="FF0000"/>
                </a:solidFill>
                <a:latin typeface="Times New Roman" panose="02020603050405020304" pitchFamily="18" charset="0"/>
              </a:rPr>
              <a:t>có</a:t>
            </a:r>
            <a:r>
              <a:rPr lang="en-US" altLang="en-US" sz="2400" dirty="0">
                <a:latin typeface="Times New Roman" panose="02020603050405020304" pitchFamily="18" charset="0"/>
              </a:rPr>
              <a:t> ai trên đời sung sướng hơn thế nữa.</a:t>
            </a:r>
            <a:endParaRPr lang="en-US" altLang="en-US" sz="2400" dirty="0">
              <a:latin typeface="Times New Roman" panose="02020603050405020304" pitchFamily="18" charset="0"/>
            </a:endParaRPr>
          </a:p>
        </p:txBody>
      </p:sp>
      <p:sp>
        <p:nvSpPr>
          <p:cNvPr id="21511" name="Rectangle 1"/>
          <p:cNvSpPr/>
          <p:nvPr/>
        </p:nvSpPr>
        <p:spPr>
          <a:xfrm>
            <a:off x="1839913" y="174625"/>
            <a:ext cx="5919787" cy="954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eaLnBrk="1" hangingPunct="1">
              <a:spcBef>
                <a:spcPct val="0"/>
              </a:spcBef>
              <a:buNone/>
            </a:pPr>
            <a:r>
              <a:rPr lang="en-US" altLang="en-US" sz="2800" b="1" dirty="0">
                <a:solidFill>
                  <a:srgbClr val="FF0000"/>
                </a:solidFill>
                <a:latin typeface="Times New Roman" panose="02020603050405020304" pitchFamily="18" charset="0"/>
              </a:rPr>
              <a:t>Động từ</a:t>
            </a:r>
            <a:endParaRPr lang="en-US" altLang="en-US" sz="28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9220">
                                            <p:txEl>
                                              <p:charRg st="0" end="1"/>
                                            </p:txEl>
                                          </p:spTgt>
                                        </p:tgtEl>
                                        <p:attrNameLst>
                                          <p:attrName>style.visibility</p:attrName>
                                        </p:attrNameLst>
                                      </p:cBhvr>
                                      <p:to>
                                        <p:strVal val="visible"/>
                                      </p:to>
                                    </p:set>
                                    <p:anim calcmode="lin" valueType="num">
                                      <p:cBhvr>
                                        <p:cTn id="7" dur="500" fill="hold"/>
                                        <p:tgtEl>
                                          <p:spTgt spid="9220">
                                            <p:txEl>
                                              <p:charRg st="0"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20">
                                            <p:txEl>
                                              <p:charRg st="0"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20">
                                            <p:txEl>
                                              <p:charRg st="0"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20">
                                            <p:txEl>
                                              <p:charRg st="0"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4" name="Rectangle 8"/>
          <p:cNvSpPr/>
          <p:nvPr/>
        </p:nvSpPr>
        <p:spPr>
          <a:xfrm>
            <a:off x="328613" y="1360488"/>
            <a:ext cx="8932862"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800" b="1" i="1" u="sng" dirty="0">
                <a:solidFill>
                  <a:srgbClr val="FF0000"/>
                </a:solidFill>
                <a:latin typeface="Times New Roman" panose="02020603050405020304" pitchFamily="18" charset="0"/>
              </a:rPr>
              <a:t>Bài 3.</a:t>
            </a:r>
            <a:r>
              <a:rPr lang="en-US" altLang="en-US" sz="2800" dirty="0">
                <a:latin typeface="Times New Roman" panose="02020603050405020304" pitchFamily="18" charset="0"/>
              </a:rPr>
              <a:t> Trò chơi  </a:t>
            </a:r>
            <a:r>
              <a:rPr lang="en-US" altLang="en-US" sz="2800" b="1" i="1" dirty="0">
                <a:solidFill>
                  <a:srgbClr val="FF33CC"/>
                </a:solidFill>
                <a:latin typeface="Times New Roman" panose="02020603050405020304" pitchFamily="18" charset="0"/>
              </a:rPr>
              <a:t>xem kịch câm</a:t>
            </a:r>
            <a:r>
              <a:rPr lang="en-US" altLang="en-US" sz="2800" dirty="0">
                <a:latin typeface="Times New Roman" panose="02020603050405020304" pitchFamily="18" charset="0"/>
              </a:rPr>
              <a:t> : nói  tên các hoạt động, trạng thái được bạn thể hiện bằng cử chỉ, động tác không lời.</a:t>
            </a:r>
            <a:endParaRPr lang="en-US" altLang="en-US" sz="2800" dirty="0">
              <a:latin typeface="Times New Roman" panose="02020603050405020304" pitchFamily="18" charset="0"/>
            </a:endParaRPr>
          </a:p>
        </p:txBody>
      </p:sp>
      <p:pic>
        <p:nvPicPr>
          <p:cNvPr id="8" name="Picture 8" descr="a2"/>
          <p:cNvPicPr>
            <a:picLocks noChangeAspect="1"/>
          </p:cNvPicPr>
          <p:nvPr/>
        </p:nvPicPr>
        <p:blipFill>
          <a:blip r:embed="rId1"/>
          <a:stretch>
            <a:fillRect/>
          </a:stretch>
        </p:blipFill>
        <p:spPr>
          <a:xfrm>
            <a:off x="327025" y="2368550"/>
            <a:ext cx="4038600" cy="3733800"/>
          </a:xfrm>
          <a:prstGeom prst="rect">
            <a:avLst/>
          </a:prstGeom>
          <a:noFill/>
          <a:ln w="9525">
            <a:noFill/>
          </a:ln>
        </p:spPr>
      </p:pic>
      <p:pic>
        <p:nvPicPr>
          <p:cNvPr id="9" name="Picture 9" descr="a3"/>
          <p:cNvPicPr>
            <a:picLocks noChangeAspect="1"/>
          </p:cNvPicPr>
          <p:nvPr>
            <p:ph type="title"/>
          </p:nvPr>
        </p:nvPicPr>
        <p:blipFill>
          <a:blip r:embed="rId2"/>
          <a:srcRect/>
          <a:stretch>
            <a:fillRect/>
          </a:stretch>
        </p:blipFill>
        <p:spPr>
          <a:xfrm>
            <a:off x="4724400" y="2413000"/>
            <a:ext cx="4114800" cy="3733800"/>
          </a:xfrm>
          <a:ln/>
        </p:spPr>
      </p:pic>
      <p:sp>
        <p:nvSpPr>
          <p:cNvPr id="6" name="Text Box 6"/>
          <p:cNvSpPr txBox="1"/>
          <p:nvPr/>
        </p:nvSpPr>
        <p:spPr>
          <a:xfrm>
            <a:off x="2209800" y="6140450"/>
            <a:ext cx="758825"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400" b="1" dirty="0">
                <a:solidFill>
                  <a:srgbClr val="FF0000"/>
                </a:solidFill>
                <a:latin typeface="Times New Roman" panose="02020603050405020304" pitchFamily="18" charset="0"/>
              </a:rPr>
              <a:t>cúi </a:t>
            </a:r>
            <a:endParaRPr lang="en-US" altLang="en-US" sz="2400" b="1" dirty="0">
              <a:solidFill>
                <a:srgbClr val="FF0000"/>
              </a:solidFill>
              <a:latin typeface="Times New Roman" panose="02020603050405020304" pitchFamily="18" charset="0"/>
            </a:endParaRPr>
          </a:p>
        </p:txBody>
      </p:sp>
      <p:sp>
        <p:nvSpPr>
          <p:cNvPr id="7" name="Text Box 7"/>
          <p:cNvSpPr txBox="1"/>
          <p:nvPr/>
        </p:nvSpPr>
        <p:spPr>
          <a:xfrm>
            <a:off x="6172200" y="6140450"/>
            <a:ext cx="12192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50000"/>
              </a:spcBef>
              <a:buNone/>
            </a:pPr>
            <a:r>
              <a:rPr lang="en-US" altLang="en-US" sz="2400" b="1" dirty="0">
                <a:solidFill>
                  <a:srgbClr val="FF0000"/>
                </a:solidFill>
                <a:latin typeface="Times New Roman" panose="02020603050405020304" pitchFamily="18" charset="0"/>
              </a:rPr>
              <a:t>ngủ  </a:t>
            </a:r>
            <a:endParaRPr lang="en-US" altLang="en-US" sz="2400" b="1" dirty="0">
              <a:solidFill>
                <a:srgbClr val="FF0000"/>
              </a:solidFill>
              <a:latin typeface="Times New Roman" panose="02020603050405020304" pitchFamily="18" charset="0"/>
            </a:endParaRPr>
          </a:p>
        </p:txBody>
      </p:sp>
      <p:sp>
        <p:nvSpPr>
          <p:cNvPr id="22535" name="Rectangle 1"/>
          <p:cNvSpPr/>
          <p:nvPr/>
        </p:nvSpPr>
        <p:spPr>
          <a:xfrm>
            <a:off x="1839913" y="300038"/>
            <a:ext cx="6205537"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eaLnBrk="1" hangingPunct="1">
              <a:spcBef>
                <a:spcPct val="0"/>
              </a:spcBef>
              <a:buNone/>
            </a:pPr>
            <a:r>
              <a:rPr lang="en-US" altLang="en-US" sz="2800" b="1" dirty="0">
                <a:solidFill>
                  <a:srgbClr val="FF0000"/>
                </a:solidFill>
                <a:latin typeface="Times New Roman" panose="02020603050405020304" pitchFamily="18" charset="0"/>
              </a:rPr>
              <a:t>Động từ</a:t>
            </a:r>
            <a:endParaRPr lang="en-US" altLang="en-US" sz="28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ox(in)">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8" descr="BOOK1"/>
          <p:cNvPicPr>
            <a:picLocks noChangeAspect="1"/>
          </p:cNvPicPr>
          <p:nvPr/>
        </p:nvPicPr>
        <p:blipFill>
          <a:blip r:embed="rId1">
            <a:lum bright="78000" contrast="24000"/>
          </a:blip>
          <a:stretch>
            <a:fillRect/>
          </a:stretch>
        </p:blipFill>
        <p:spPr>
          <a:xfrm>
            <a:off x="0" y="338138"/>
            <a:ext cx="7812088" cy="6259512"/>
          </a:xfrm>
          <a:prstGeom prst="rect">
            <a:avLst/>
          </a:prstGeom>
          <a:noFill/>
          <a:ln w="9525">
            <a:noFill/>
          </a:ln>
        </p:spPr>
      </p:pic>
      <p:sp>
        <p:nvSpPr>
          <p:cNvPr id="23555" name="WordArt 5"/>
          <p:cNvSpPr>
            <a:spLocks noTextEdit="1"/>
          </p:cNvSpPr>
          <p:nvPr/>
        </p:nvSpPr>
        <p:spPr>
          <a:xfrm>
            <a:off x="144463" y="168275"/>
            <a:ext cx="7667625" cy="957263"/>
          </a:xfrm>
          <a:prstGeom prst="rect">
            <a:avLst/>
          </a:prstGeom>
        </p:spPr>
        <p:txBody>
          <a:bodyPr wrap="none" fromWordArt="1">
            <a:prstTxWarp prst="textPlain">
              <a:avLst>
                <a:gd name="adj" fmla="val 50000"/>
              </a:avLst>
            </a:prstTxWarp>
            <a:normAutofit/>
          </a:bodyPr>
          <a:p>
            <a:pPr algn="ctr"/>
            <a:r>
              <a:rPr lang="en-US" sz="4000">
                <a:ln w="12700" cap="flat" cmpd="sng">
                  <a:solidFill>
                    <a:srgbClr val="EAEAEA"/>
                  </a:solidFill>
                  <a:prstDash val="solid"/>
                  <a:headEnd type="none" w="med" len="med"/>
                  <a:tailEnd type="none" w="med" len="med"/>
                </a:ln>
                <a:solidFill>
                  <a:schemeClr val="accent2"/>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CỦNG CỐ:</a:t>
            </a:r>
            <a:endParaRPr lang="en-US" sz="4000">
              <a:ln w="12700" cap="flat" cmpd="sng">
                <a:solidFill>
                  <a:srgbClr val="EAEAEA"/>
                </a:solidFill>
                <a:prstDash val="solid"/>
                <a:headEnd type="none" w="med" len="med"/>
                <a:tailEnd type="none" w="med" len="med"/>
              </a:ln>
              <a:solidFill>
                <a:schemeClr val="accent2"/>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100394" y="2568679"/>
            <a:ext cx="5544616" cy="1015663"/>
          </a:xfrm>
          <a:prstGeom prst="rect">
            <a:avLst/>
          </a:prstGeom>
          <a:noFill/>
        </p:spPr>
        <p:txBody>
          <a:bodyPr>
            <a:spAutoFit/>
          </a:bodyPr>
          <a:lstStyle/>
          <a:p>
            <a:pPr marR="0" algn="ctr" defTabSz="914400" eaLnBrk="1" hangingPunct="1">
              <a:buClrTx/>
              <a:buSzTx/>
              <a:buFontTx/>
              <a:buNone/>
              <a:defRPr/>
            </a:pPr>
            <a:r>
              <a:rPr kumimoji="0" lang="en-US" sz="6000" kern="10" cap="none" spc="0" normalizeH="0" baseline="0" noProof="0">
                <a:ln w="12700">
                  <a:solidFill>
                    <a:srgbClr val="EAEAEA"/>
                  </a:solidFill>
                  <a:round/>
                </a:ln>
                <a:effectLst>
                  <a:outerShdw dist="35921" dir="2700000" sy="50000" kx="2115830" algn="bl" rotWithShape="0">
                    <a:srgbClr val="C0C0C0">
                      <a:alpha val="79999"/>
                    </a:srgbClr>
                  </a:outerShdw>
                </a:effectLst>
                <a:latin typeface="Times New Roman" panose="02020603050405020304"/>
                <a:ea typeface="+mn-ea"/>
                <a:cs typeface="Times New Roman" panose="02020603050405020304"/>
              </a:rPr>
              <a:t>Động từ là gì?</a:t>
            </a:r>
            <a:endParaRPr kumimoji="0" lang="en-US" sz="6000" kern="10" cap="none" spc="0" normalizeH="0" baseline="0" noProof="0">
              <a:ln w="12700">
                <a:solidFill>
                  <a:srgbClr val="EAEAEA"/>
                </a:solidFill>
                <a:round/>
              </a:ln>
              <a:effectLst>
                <a:outerShdw dist="35921" dir="2700000" sy="50000" kx="2115830" algn="bl" rotWithShape="0">
                  <a:srgbClr val="C0C0C0">
                    <a:alpha val="79999"/>
                  </a:srgbClr>
                </a:outerShdw>
              </a:effectLst>
              <a:latin typeface="Times New Roman" panose="02020603050405020304"/>
              <a:ea typeface="+mn-ea"/>
              <a:cs typeface="Times New Roman" panose="020206030504050203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0"/>
          <p:cNvSpPr>
            <a:spLocks noGrp="1"/>
          </p:cNvSpPr>
          <p:nvPr>
            <p:ph type="title"/>
          </p:nvPr>
        </p:nvSpPr>
        <p:spPr>
          <a:xfrm>
            <a:off x="228600" y="0"/>
            <a:ext cx="8915400" cy="609600"/>
          </a:xfrm>
          <a:ln/>
        </p:spPr>
        <p:txBody>
          <a:bodyPr vert="horz" wrap="square" lIns="91440" tIns="45720" rIns="91440" bIns="45720" anchor="ctr" anchorCtr="0"/>
          <a:p>
            <a:pPr eaLnBrk="1" hangingPunct="1"/>
            <a:r>
              <a:rPr lang="en-US" altLang="en-US" sz="3200" b="1" dirty="0">
                <a:solidFill>
                  <a:srgbClr val="FF0000"/>
                </a:solidFill>
                <a:latin typeface="Times New Roman" panose="02020603050405020304" pitchFamily="18" charset="0"/>
              </a:rPr>
              <a:t>Đố em:</a:t>
            </a:r>
            <a:r>
              <a:rPr lang="en-US" altLang="en-US" sz="3200" b="1" dirty="0">
                <a:latin typeface="Times New Roman" panose="02020603050405020304" pitchFamily="18" charset="0"/>
              </a:rPr>
              <a:t>  Tìm động từ trong bức tranh sau</a:t>
            </a:r>
            <a:r>
              <a:rPr lang="en-US" altLang="en-US" sz="3200" b="1" dirty="0"/>
              <a:t>:</a:t>
            </a:r>
            <a:endParaRPr lang="en-US" altLang="en-US" sz="3200" b="1" dirty="0"/>
          </a:p>
        </p:txBody>
      </p:sp>
      <p:pic>
        <p:nvPicPr>
          <p:cNvPr id="3" name="Picture 37" descr="0099"/>
          <p:cNvPicPr>
            <a:picLocks noChangeAspect="1"/>
          </p:cNvPicPr>
          <p:nvPr/>
        </p:nvPicPr>
        <p:blipFill>
          <a:blip r:embed="rId1"/>
          <a:stretch>
            <a:fillRect/>
          </a:stretch>
        </p:blipFill>
        <p:spPr>
          <a:xfrm>
            <a:off x="1547813" y="1196975"/>
            <a:ext cx="6192837" cy="5111750"/>
          </a:xfrm>
          <a:prstGeom prst="rect">
            <a:avLst/>
          </a:prstGeom>
          <a:noFill/>
          <a:ln w="9525">
            <a:noFill/>
          </a:ln>
        </p:spPr>
      </p:pic>
      <p:sp>
        <p:nvSpPr>
          <p:cNvPr id="4" name="Rectangle 6"/>
          <p:cNvSpPr/>
          <p:nvPr/>
        </p:nvSpPr>
        <p:spPr>
          <a:xfrm>
            <a:off x="1547813" y="1196975"/>
            <a:ext cx="1954212" cy="695325"/>
          </a:xfrm>
          <a:prstGeom prst="rect">
            <a:avLst/>
          </a:prstGeom>
          <a:solidFill>
            <a:srgbClr val="D60093"/>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en-US" sz="2800" dirty="0">
                <a:solidFill>
                  <a:schemeClr val="bg1"/>
                </a:solidFill>
                <a:latin typeface="Times New Roman" panose="02020603050405020304" pitchFamily="18" charset="0"/>
              </a:rPr>
              <a:t>bơi</a:t>
            </a:r>
            <a:endParaRPr lang="en-US" altLang="en-US" sz="2800" u="sng"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000000"/>
                                          </p:val>
                                        </p:tav>
                                        <p:tav tm="100000">
                                          <p:val>
                                            <p:strVal val="#ppt_w"/>
                                          </p:val>
                                        </p:tav>
                                      </p:tavLst>
                                    </p:anim>
                                    <p:anim calcmode="lin" valueType="num">
                                      <p:cBhvr>
                                        <p:cTn id="20" dur="500" fill="hold"/>
                                        <p:tgtEl>
                                          <p:spTgt spid="4"/>
                                        </p:tgtEl>
                                        <p:attrNameLst>
                                          <p:attrName>ppt_h</p:attrName>
                                        </p:attrNameLst>
                                      </p:cBhvr>
                                      <p:tavLst>
                                        <p:tav tm="0">
                                          <p:val>
                                            <p:fltVal val="0.00000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0"/>
          <p:cNvSpPr>
            <a:spLocks noGrp="1"/>
          </p:cNvSpPr>
          <p:nvPr>
            <p:ph type="title"/>
          </p:nvPr>
        </p:nvSpPr>
        <p:spPr>
          <a:xfrm>
            <a:off x="228600" y="0"/>
            <a:ext cx="8915400" cy="609600"/>
          </a:xfrm>
          <a:ln/>
        </p:spPr>
        <p:txBody>
          <a:bodyPr vert="horz" wrap="square" lIns="91440" tIns="45720" rIns="91440" bIns="45720" anchor="ctr" anchorCtr="0"/>
          <a:p>
            <a:pPr eaLnBrk="1" hangingPunct="1"/>
            <a:r>
              <a:rPr lang="en-US" altLang="en-US" sz="3200" b="1" dirty="0">
                <a:solidFill>
                  <a:srgbClr val="FF0000"/>
                </a:solidFill>
                <a:latin typeface="Times New Roman" panose="02020603050405020304" pitchFamily="18" charset="0"/>
              </a:rPr>
              <a:t>Đố em:</a:t>
            </a:r>
            <a:r>
              <a:rPr lang="en-US" altLang="en-US" sz="3200" b="1" dirty="0">
                <a:latin typeface="Times New Roman" panose="02020603050405020304" pitchFamily="18" charset="0"/>
              </a:rPr>
              <a:t>  Tìm động từ trong bức tranh sau</a:t>
            </a:r>
            <a:r>
              <a:rPr lang="en-US" altLang="en-US" sz="3200" b="1" dirty="0"/>
              <a:t>:</a:t>
            </a:r>
            <a:endParaRPr lang="en-US" altLang="en-US" sz="3200" b="1" dirty="0"/>
          </a:p>
        </p:txBody>
      </p:sp>
      <p:pic>
        <p:nvPicPr>
          <p:cNvPr id="25603" name="Picture 30" descr="images (4)"/>
          <p:cNvPicPr>
            <a:picLocks noChangeAspect="1"/>
          </p:cNvPicPr>
          <p:nvPr/>
        </p:nvPicPr>
        <p:blipFill>
          <a:blip r:embed="rId1"/>
          <a:stretch>
            <a:fillRect/>
          </a:stretch>
        </p:blipFill>
        <p:spPr>
          <a:xfrm>
            <a:off x="2124075" y="692150"/>
            <a:ext cx="6119813" cy="5113338"/>
          </a:xfrm>
          <a:prstGeom prst="rect">
            <a:avLst/>
          </a:prstGeom>
          <a:noFill/>
          <a:ln w="9525">
            <a:noFill/>
          </a:ln>
        </p:spPr>
      </p:pic>
      <p:sp>
        <p:nvSpPr>
          <p:cNvPr id="4" name="Rectangle 6"/>
          <p:cNvSpPr/>
          <p:nvPr/>
        </p:nvSpPr>
        <p:spPr>
          <a:xfrm>
            <a:off x="2124075" y="4930775"/>
            <a:ext cx="1974850" cy="874713"/>
          </a:xfrm>
          <a:prstGeom prst="rect">
            <a:avLst/>
          </a:prstGeom>
          <a:solidFill>
            <a:srgbClr val="D60093"/>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en-US" sz="2800" dirty="0">
                <a:solidFill>
                  <a:schemeClr val="bg1"/>
                </a:solidFill>
                <a:latin typeface="Times New Roman" panose="02020603050405020304" pitchFamily="18" charset="0"/>
              </a:rPr>
              <a:t>khóc</a:t>
            </a:r>
            <a:endParaRPr lang="en-US" altLang="en-US" sz="2800" u="sng"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6" name="Text Box 4"/>
          <p:cNvSpPr txBox="1"/>
          <p:nvPr/>
        </p:nvSpPr>
        <p:spPr>
          <a:xfrm>
            <a:off x="276225" y="4656138"/>
            <a:ext cx="8978900" cy="20621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dirty="0">
                <a:latin typeface="Times New Roman" panose="02020603050405020304" pitchFamily="18" charset="0"/>
                <a:cs typeface="Times New Roman" panose="02020603050405020304" pitchFamily="18" charset="0"/>
              </a:rPr>
              <a:t>   </a:t>
            </a:r>
            <a:r>
              <a:rPr lang="en-US" altLang="en-US" b="1" i="1" dirty="0">
                <a:solidFill>
                  <a:srgbClr val="FF0000"/>
                </a:solidFill>
                <a:latin typeface="Times New Roman" panose="02020603050405020304" pitchFamily="18" charset="0"/>
                <a:cs typeface="Times New Roman" panose="02020603050405020304" pitchFamily="18" charset="0"/>
              </a:rPr>
              <a:t>Yết Kiêu </a:t>
            </a:r>
            <a:r>
              <a:rPr lang="en-US" altLang="en-US" b="1" i="1" dirty="0">
                <a:solidFill>
                  <a:schemeClr val="accent2"/>
                </a:solidFill>
                <a:latin typeface="Times New Roman" panose="02020603050405020304" pitchFamily="18" charset="0"/>
                <a:cs typeface="Times New Roman" panose="02020603050405020304" pitchFamily="18" charset="0"/>
              </a:rPr>
              <a:t>đến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a:solidFill>
                  <a:srgbClr val="669900"/>
                </a:solidFill>
                <a:latin typeface="Times New Roman" panose="02020603050405020304" pitchFamily="18" charset="0"/>
                <a:cs typeface="Times New Roman" panose="02020603050405020304" pitchFamily="18" charset="0"/>
              </a:rPr>
              <a:t>kinh đô</a:t>
            </a:r>
            <a:r>
              <a:rPr lang="en-US" altLang="en-US" dirty="0">
                <a:latin typeface="Times New Roman" panose="02020603050405020304" pitchFamily="18" charset="0"/>
                <a:cs typeface="Times New Roman" panose="02020603050405020304" pitchFamily="18" charset="0"/>
              </a:rPr>
              <a:t> </a:t>
            </a:r>
            <a:r>
              <a:rPr lang="en-US" altLang="en-US" b="1" i="1" dirty="0">
                <a:solidFill>
                  <a:srgbClr val="FF0000"/>
                </a:solidFill>
                <a:latin typeface="Times New Roman" panose="02020603050405020304" pitchFamily="18" charset="0"/>
                <a:cs typeface="Times New Roman" panose="02020603050405020304" pitchFamily="18" charset="0"/>
              </a:rPr>
              <a:t>Thăng Long </a:t>
            </a:r>
            <a:r>
              <a:rPr lang="en-US" altLang="en-US" b="1" i="1" dirty="0">
                <a:solidFill>
                  <a:schemeClr val="accent2"/>
                </a:solidFill>
                <a:latin typeface="Times New Roman" panose="02020603050405020304" pitchFamily="18" charset="0"/>
                <a:cs typeface="Times New Roman" panose="02020603050405020304" pitchFamily="18" charset="0"/>
              </a:rPr>
              <a:t>yết kiến  </a:t>
            </a:r>
            <a:r>
              <a:rPr lang="en-US" altLang="en-US" b="1" i="1" dirty="0">
                <a:solidFill>
                  <a:srgbClr val="669900"/>
                </a:solidFill>
                <a:latin typeface="Times New Roman" panose="02020603050405020304" pitchFamily="18" charset="0"/>
                <a:cs typeface="Times New Roman" panose="02020603050405020304" pitchFamily="18" charset="0"/>
              </a:rPr>
              <a:t>vua </a:t>
            </a:r>
            <a:r>
              <a:rPr lang="en-US" altLang="en-US" dirty="0">
                <a:solidFill>
                  <a:srgbClr val="669900"/>
                </a:solidFill>
                <a:latin typeface="Times New Roman" panose="02020603050405020304" pitchFamily="18" charset="0"/>
                <a:cs typeface="Times New Roman" panose="02020603050405020304" pitchFamily="18" charset="0"/>
              </a:rPr>
              <a:t> </a:t>
            </a:r>
            <a:endParaRPr lang="en-US" altLang="en-US" dirty="0">
              <a:solidFill>
                <a:srgbClr val="669900"/>
              </a:solidFill>
              <a:latin typeface="Times New Roman" panose="02020603050405020304" pitchFamily="18" charset="0"/>
              <a:cs typeface="Times New Roman" panose="02020603050405020304" pitchFamily="18" charset="0"/>
            </a:endParaRPr>
          </a:p>
          <a:p>
            <a:pPr marL="0" lvl="0" indent="0">
              <a:spcBef>
                <a:spcPct val="0"/>
              </a:spcBef>
              <a:buNone/>
            </a:pPr>
            <a:endParaRPr lang="en-US" altLang="en-US" b="1" i="1" dirty="0">
              <a:solidFill>
                <a:srgbClr val="669900"/>
              </a:solidFill>
              <a:latin typeface="Times New Roman" panose="02020603050405020304" pitchFamily="18" charset="0"/>
              <a:cs typeface="Times New Roman" panose="02020603050405020304" pitchFamily="18" charset="0"/>
            </a:endParaRPr>
          </a:p>
          <a:p>
            <a:pPr marL="0" lvl="0" indent="0">
              <a:spcBef>
                <a:spcPct val="0"/>
              </a:spcBef>
              <a:buNone/>
            </a:pPr>
            <a:r>
              <a:rPr lang="en-US" altLang="en-US" b="1" i="1" dirty="0">
                <a:solidFill>
                  <a:srgbClr val="FF0000"/>
                </a:solidFill>
                <a:latin typeface="Times New Roman" panose="02020603050405020304" pitchFamily="18" charset="0"/>
                <a:cs typeface="Times New Roman" panose="02020603050405020304" pitchFamily="18" charset="0"/>
              </a:rPr>
              <a:t>Trần Nhân Tông</a:t>
            </a:r>
            <a:r>
              <a:rPr lang="en-US" altLang="en-US" b="1" i="1" dirty="0">
                <a:solidFill>
                  <a:srgbClr val="FA0065"/>
                </a:solidFill>
                <a:latin typeface="Times New Roman" panose="02020603050405020304" pitchFamily="18" charset="0"/>
                <a:cs typeface="Times New Roman" panose="02020603050405020304" pitchFamily="18" charset="0"/>
              </a:rPr>
              <a:t>.</a:t>
            </a:r>
            <a:endParaRPr lang="en-US" altLang="en-US" b="1" i="1" dirty="0">
              <a:solidFill>
                <a:srgbClr val="FA0065"/>
              </a:solidFill>
              <a:latin typeface="Times New Roman" panose="02020603050405020304" pitchFamily="18" charset="0"/>
              <a:cs typeface="Times New Roman" panose="02020603050405020304" pitchFamily="18" charset="0"/>
            </a:endParaRPr>
          </a:p>
          <a:p>
            <a:pPr marL="0" lvl="0" indent="0">
              <a:spcBef>
                <a:spcPct val="0"/>
              </a:spcBef>
              <a:buNone/>
            </a:pPr>
            <a:endParaRPr lang="en-US" altLang="en-US" b="1" i="1" dirty="0">
              <a:latin typeface="Times New Roman" panose="02020603050405020304" pitchFamily="18" charset="0"/>
              <a:ea typeface="Times New Roman" panose="02020603050405020304" pitchFamily="18" charset="0"/>
            </a:endParaRPr>
          </a:p>
        </p:txBody>
      </p:sp>
      <p:sp>
        <p:nvSpPr>
          <p:cNvPr id="49163" name="Text Box 11"/>
          <p:cNvSpPr txBox="1"/>
          <p:nvPr/>
        </p:nvSpPr>
        <p:spPr>
          <a:xfrm>
            <a:off x="1539875" y="3519488"/>
            <a:ext cx="1176338"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800" dirty="0">
                <a:latin typeface="Tahoma" panose="020B0604030504040204" pitchFamily="34" charset="0"/>
              </a:rPr>
              <a:t>             </a:t>
            </a:r>
            <a:endParaRPr lang="en-US" altLang="en-US" sz="2400" b="1" i="1" u="sng" dirty="0">
              <a:latin typeface=".VnTime" pitchFamily="34" charset="0"/>
            </a:endParaRPr>
          </a:p>
        </p:txBody>
      </p:sp>
      <p:sp>
        <p:nvSpPr>
          <p:cNvPr id="49154" name="Text Box 2"/>
          <p:cNvSpPr txBox="1"/>
          <p:nvPr/>
        </p:nvSpPr>
        <p:spPr>
          <a:xfrm>
            <a:off x="312738" y="1781175"/>
            <a:ext cx="8839200"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u="sng" dirty="0">
                <a:solidFill>
                  <a:srgbClr val="0000CC"/>
                </a:solidFill>
                <a:latin typeface="Times New Roman" panose="02020603050405020304" pitchFamily="18" charset="0"/>
                <a:cs typeface="Times New Roman" panose="02020603050405020304" pitchFamily="18" charset="0"/>
              </a:rPr>
              <a:t>Xác định danh từ chung v</a:t>
            </a:r>
            <a:r>
              <a:rPr lang="en-US" altLang="en-US" u="sng" dirty="0">
                <a:solidFill>
                  <a:srgbClr val="0000CC"/>
                </a:solidFill>
                <a:latin typeface="Times New Roman" panose="02020603050405020304" pitchFamily="18" charset="0"/>
                <a:ea typeface="Times New Roman" panose="02020603050405020304" pitchFamily="18" charset="0"/>
              </a:rPr>
              <a:t>à</a:t>
            </a:r>
            <a:r>
              <a:rPr lang="en-US" altLang="en-US" u="sng" dirty="0">
                <a:solidFill>
                  <a:srgbClr val="0000CC"/>
                </a:solidFill>
                <a:latin typeface="Times New Roman" panose="02020603050405020304" pitchFamily="18" charset="0"/>
                <a:cs typeface="Times New Roman" panose="02020603050405020304" pitchFamily="18" charset="0"/>
              </a:rPr>
              <a:t> danh từ riêng trong câu</a:t>
            </a:r>
            <a:r>
              <a:rPr lang="en-US" altLang="en-US" dirty="0">
                <a:solidFill>
                  <a:srgbClr val="0000CC"/>
                </a:solidFill>
                <a:latin typeface="Times New Roman" panose="02020603050405020304" pitchFamily="18" charset="0"/>
                <a:cs typeface="Times New Roman" panose="02020603050405020304" pitchFamily="18" charset="0"/>
              </a:rPr>
              <a:t> sau:  </a:t>
            </a:r>
            <a:endParaRPr lang="vi-VN" altLang="en-US" dirty="0">
              <a:solidFill>
                <a:srgbClr val="0000CC"/>
              </a:solidFill>
              <a:latin typeface="Times New Roman" panose="02020603050405020304" pitchFamily="18" charset="0"/>
              <a:cs typeface="Times New Roman" panose="02020603050405020304" pitchFamily="18" charset="0"/>
            </a:endParaRPr>
          </a:p>
          <a:p>
            <a:pPr marL="0" lvl="0" indent="0" eaLnBrk="1" hangingPunct="1">
              <a:spcBef>
                <a:spcPct val="50000"/>
              </a:spcBef>
              <a:buNone/>
            </a:pPr>
            <a:r>
              <a:rPr lang="vi-VN" altLang="en-US" dirty="0">
                <a:solidFill>
                  <a:srgbClr val="0000CC"/>
                </a:solidFill>
                <a:latin typeface="Times New Roman" panose="02020603050405020304" pitchFamily="18" charset="0"/>
              </a:rPr>
              <a:t>Yết Kiêu đến kinh đô Thăng Long yết kiến vua Trần Nhân Tông.</a:t>
            </a:r>
            <a:endParaRPr lang="vi-VN" altLang="en-US" dirty="0">
              <a:solidFill>
                <a:srgbClr val="0000CC"/>
              </a:solidFill>
              <a:latin typeface="Times New Roman" panose="02020603050405020304" pitchFamily="18" charset="0"/>
            </a:endParaRPr>
          </a:p>
        </p:txBody>
      </p:sp>
      <p:sp>
        <p:nvSpPr>
          <p:cNvPr id="6149" name="Text Box 3"/>
          <p:cNvSpPr txBox="1"/>
          <p:nvPr/>
        </p:nvSpPr>
        <p:spPr>
          <a:xfrm>
            <a:off x="1355725" y="260350"/>
            <a:ext cx="1841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6150" name="Text Box 5"/>
          <p:cNvSpPr txBox="1"/>
          <p:nvPr/>
        </p:nvSpPr>
        <p:spPr>
          <a:xfrm>
            <a:off x="593725" y="4908550"/>
            <a:ext cx="1841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Tahoma" panose="020B0604030504040204" pitchFamily="34" charset="0"/>
            </a:endParaRPr>
          </a:p>
        </p:txBody>
      </p:sp>
      <p:sp>
        <p:nvSpPr>
          <p:cNvPr id="3143" name="Oval 71"/>
          <p:cNvSpPr/>
          <p:nvPr/>
        </p:nvSpPr>
        <p:spPr>
          <a:xfrm>
            <a:off x="42863" y="357188"/>
            <a:ext cx="3581400" cy="990600"/>
          </a:xfrm>
          <a:prstGeom prst="ellipse">
            <a:avLst/>
          </a:prstGeom>
          <a:solidFill>
            <a:srgbClr val="00FF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800" b="1" dirty="0">
                <a:solidFill>
                  <a:srgbClr val="0000CC"/>
                </a:solidFill>
                <a:latin typeface="Times New Roman" panose="02020603050405020304" pitchFamily="18" charset="0"/>
                <a:cs typeface="Times New Roman" panose="02020603050405020304" pitchFamily="18" charset="0"/>
              </a:rPr>
              <a:t>Khởi động</a:t>
            </a:r>
            <a:endParaRPr lang="en-US" altLang="en-US" sz="4800" b="1" dirty="0">
              <a:solidFill>
                <a:srgbClr val="0000CC"/>
              </a:solidFill>
              <a:latin typeface="Times New Roman" panose="02020603050405020304" pitchFamily="18" charset="0"/>
              <a:ea typeface="Times New Roman" panose="02020603050405020304" pitchFamily="18" charset="0"/>
            </a:endParaRPr>
          </a:p>
        </p:txBody>
      </p:sp>
      <p:sp>
        <p:nvSpPr>
          <p:cNvPr id="49165" name="Rectangle 13"/>
          <p:cNvSpPr/>
          <p:nvPr/>
        </p:nvSpPr>
        <p:spPr>
          <a:xfrm>
            <a:off x="2971800" y="5270500"/>
            <a:ext cx="781050" cy="3683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solidFill>
                  <a:srgbClr val="669900"/>
                </a:solidFill>
              </a:rPr>
              <a:t> DTC </a:t>
            </a:r>
            <a:endParaRPr lang="en-US" altLang="en-US" sz="1800" b="1" dirty="0">
              <a:solidFill>
                <a:srgbClr val="669900"/>
              </a:solidFill>
            </a:endParaRPr>
          </a:p>
        </p:txBody>
      </p:sp>
      <p:sp>
        <p:nvSpPr>
          <p:cNvPr id="49166" name="Rectangle 14"/>
          <p:cNvSpPr/>
          <p:nvPr/>
        </p:nvSpPr>
        <p:spPr>
          <a:xfrm>
            <a:off x="7978775" y="5254625"/>
            <a:ext cx="674688" cy="36830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solidFill>
                  <a:srgbClr val="669900"/>
                </a:solidFill>
              </a:rPr>
              <a:t>DTC</a:t>
            </a:r>
            <a:endParaRPr lang="en-US" altLang="en-US" sz="1800" b="1" dirty="0">
              <a:solidFill>
                <a:srgbClr val="669900"/>
              </a:solidFill>
            </a:endParaRPr>
          </a:p>
        </p:txBody>
      </p:sp>
      <p:sp>
        <p:nvSpPr>
          <p:cNvPr id="49167" name="Rectangle 15"/>
          <p:cNvSpPr/>
          <p:nvPr/>
        </p:nvSpPr>
        <p:spPr>
          <a:xfrm>
            <a:off x="1028700" y="5275263"/>
            <a:ext cx="654050" cy="366712"/>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solidFill>
                  <a:srgbClr val="FF3300"/>
                </a:solidFill>
              </a:rPr>
              <a:t>DTR</a:t>
            </a:r>
            <a:endParaRPr lang="en-US" altLang="en-US" sz="1800" b="1" dirty="0">
              <a:solidFill>
                <a:srgbClr val="FF3300"/>
              </a:solidFill>
            </a:endParaRPr>
          </a:p>
        </p:txBody>
      </p:sp>
      <p:sp>
        <p:nvSpPr>
          <p:cNvPr id="49168" name="Rectangle 16"/>
          <p:cNvSpPr/>
          <p:nvPr/>
        </p:nvSpPr>
        <p:spPr>
          <a:xfrm>
            <a:off x="1438275" y="6286500"/>
            <a:ext cx="654050" cy="366713"/>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solidFill>
                  <a:srgbClr val="FF3300"/>
                </a:solidFill>
              </a:rPr>
              <a:t>DTR</a:t>
            </a:r>
            <a:endParaRPr lang="en-US" altLang="en-US" sz="1800" b="1" dirty="0">
              <a:solidFill>
                <a:srgbClr val="FF3300"/>
              </a:solidFill>
            </a:endParaRPr>
          </a:p>
        </p:txBody>
      </p:sp>
      <p:sp>
        <p:nvSpPr>
          <p:cNvPr id="49169" name="Rectangle 17"/>
          <p:cNvSpPr/>
          <p:nvPr/>
        </p:nvSpPr>
        <p:spPr>
          <a:xfrm>
            <a:off x="4987925" y="5275263"/>
            <a:ext cx="654050" cy="366712"/>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solidFill>
                  <a:srgbClr val="FF3300"/>
                </a:solidFill>
              </a:rPr>
              <a:t>DTR</a:t>
            </a:r>
            <a:endParaRPr lang="en-US" altLang="en-US" sz="1800" b="1" dirty="0">
              <a:solidFill>
                <a:srgbClr val="FF3300"/>
              </a:solidFill>
            </a:endParaRPr>
          </a:p>
        </p:txBody>
      </p:sp>
      <p:sp>
        <p:nvSpPr>
          <p:cNvPr id="49170" name="Text Box 18"/>
          <p:cNvSpPr txBox="1"/>
          <p:nvPr/>
        </p:nvSpPr>
        <p:spPr>
          <a:xfrm>
            <a:off x="531813" y="2157413"/>
            <a:ext cx="8839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solidFill>
                  <a:srgbClr val="0000CC"/>
                </a:solidFill>
                <a:latin typeface=".VnTime" pitchFamily="34" charset="0"/>
              </a:rPr>
              <a:t> </a:t>
            </a:r>
            <a:endParaRPr lang="en-US" altLang="en-US" sz="2400" dirty="0">
              <a:solidFill>
                <a:srgbClr val="0000CC"/>
              </a:solidFill>
              <a:latin typeface=".VnTime" pitchFamily="34" charset="0"/>
            </a:endParaRPr>
          </a:p>
        </p:txBody>
      </p:sp>
      <p:sp>
        <p:nvSpPr>
          <p:cNvPr id="49171" name="Rectangle 19"/>
          <p:cNvSpPr/>
          <p:nvPr/>
        </p:nvSpPr>
        <p:spPr>
          <a:xfrm>
            <a:off x="2319338" y="3422650"/>
            <a:ext cx="247650" cy="366713"/>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1800" b="1" dirty="0">
                <a:solidFill>
                  <a:srgbClr val="669900"/>
                </a:solidFill>
              </a:rPr>
              <a:t> </a:t>
            </a:r>
            <a:endParaRPr lang="en-US" altLang="en-US" sz="1800" b="1" dirty="0">
              <a:solidFill>
                <a:srgbClr val="669900"/>
              </a:solidFill>
            </a:endParaRPr>
          </a:p>
        </p:txBody>
      </p:sp>
      <p:pic>
        <p:nvPicPr>
          <p:cNvPr id="6159" name="Picture 2" descr="E23F2E26834B4FB7AD851F075FF0A2B6"/>
          <p:cNvPicPr>
            <a:picLocks noChangeAspect="1"/>
          </p:cNvPicPr>
          <p:nvPr/>
        </p:nvPicPr>
        <p:blipFill>
          <a:blip r:embed="rId1"/>
          <a:stretch>
            <a:fillRect/>
          </a:stretch>
        </p:blipFill>
        <p:spPr>
          <a:xfrm rot="-3470998">
            <a:off x="7453313" y="4824413"/>
            <a:ext cx="1174750" cy="24812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43"/>
                                        </p:tgtEl>
                                        <p:attrNameLst>
                                          <p:attrName>style.visibility</p:attrName>
                                        </p:attrNameLst>
                                      </p:cBhvr>
                                      <p:to>
                                        <p:strVal val="visible"/>
                                      </p:to>
                                    </p:set>
                                    <p:animEffect transition="in" filter="fade">
                                      <p:cBhvr>
                                        <p:cTn id="7" dur="1000"/>
                                        <p:tgtEl>
                                          <p:spTgt spid="31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blinds(horizontal)">
                                      <p:cBhvr>
                                        <p:cTn id="12" dur="500"/>
                                        <p:tgtEl>
                                          <p:spTgt spid="491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49154"/>
                                        </p:tgtEl>
                                      </p:cBhvr>
                                    </p:animEffect>
                                    <p:set>
                                      <p:cBhvr>
                                        <p:cTn id="17" dur="1" fill="hold">
                                          <p:stCondLst>
                                            <p:cond delay="499"/>
                                          </p:stCondLst>
                                        </p:cTn>
                                        <p:tgtEl>
                                          <p:spTgt spid="49154"/>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49170"/>
                                        </p:tgtEl>
                                        <p:attrNameLst>
                                          <p:attrName>style.visibility</p:attrName>
                                        </p:attrNameLst>
                                      </p:cBhvr>
                                      <p:to>
                                        <p:strVal val="visible"/>
                                      </p:to>
                                    </p:set>
                                    <p:animEffect transition="in" filter="blinds(horizontal)">
                                      <p:cBhvr>
                                        <p:cTn id="20" dur="500"/>
                                        <p:tgtEl>
                                          <p:spTgt spid="4917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9171"/>
                                        </p:tgtEl>
                                        <p:attrNameLst>
                                          <p:attrName>style.visibility</p:attrName>
                                        </p:attrNameLst>
                                      </p:cBhvr>
                                      <p:to>
                                        <p:strVal val="visible"/>
                                      </p:to>
                                    </p:set>
                                    <p:animEffect transition="in" filter="box(in)">
                                      <p:cBhvr>
                                        <p:cTn id="23" dur="500"/>
                                        <p:tgtEl>
                                          <p:spTgt spid="4917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9156"/>
                                        </p:tgtEl>
                                        <p:attrNameLst>
                                          <p:attrName>style.visibility</p:attrName>
                                        </p:attrNameLst>
                                      </p:cBhvr>
                                      <p:to>
                                        <p:strVal val="visible"/>
                                      </p:to>
                                    </p:set>
                                    <p:animEffect transition="in" filter="blinds(horizontal)">
                                      <p:cBhvr>
                                        <p:cTn id="28" dur="500"/>
                                        <p:tgtEl>
                                          <p:spTgt spid="4915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9165"/>
                                        </p:tgtEl>
                                        <p:attrNameLst>
                                          <p:attrName>style.visibility</p:attrName>
                                        </p:attrNameLst>
                                      </p:cBhvr>
                                      <p:to>
                                        <p:strVal val="visible"/>
                                      </p:to>
                                    </p:set>
                                    <p:animEffect transition="in" filter="box(in)">
                                      <p:cBhvr>
                                        <p:cTn id="31" dur="500"/>
                                        <p:tgtEl>
                                          <p:spTgt spid="4916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9166"/>
                                        </p:tgtEl>
                                        <p:attrNameLst>
                                          <p:attrName>style.visibility</p:attrName>
                                        </p:attrNameLst>
                                      </p:cBhvr>
                                      <p:to>
                                        <p:strVal val="visible"/>
                                      </p:to>
                                    </p:set>
                                    <p:animEffect transition="in" filter="box(in)">
                                      <p:cBhvr>
                                        <p:cTn id="34" dur="500"/>
                                        <p:tgtEl>
                                          <p:spTgt spid="4916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49170"/>
                                        </p:tgtEl>
                                      </p:cBhvr>
                                    </p:animEffect>
                                    <p:set>
                                      <p:cBhvr>
                                        <p:cTn id="39" dur="1" fill="hold">
                                          <p:stCondLst>
                                            <p:cond delay="499"/>
                                          </p:stCondLst>
                                        </p:cTn>
                                        <p:tgtEl>
                                          <p:spTgt spid="49170"/>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49171"/>
                                        </p:tgtEl>
                                      </p:cBhvr>
                                    </p:animEffect>
                                    <p:set>
                                      <p:cBhvr>
                                        <p:cTn id="42" dur="1" fill="hold">
                                          <p:stCondLst>
                                            <p:cond delay="499"/>
                                          </p:stCondLst>
                                        </p:cTn>
                                        <p:tgtEl>
                                          <p:spTgt spid="49171"/>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49167"/>
                                        </p:tgtEl>
                                        <p:attrNameLst>
                                          <p:attrName>style.visibility</p:attrName>
                                        </p:attrNameLst>
                                      </p:cBhvr>
                                      <p:to>
                                        <p:strVal val="visible"/>
                                      </p:to>
                                    </p:set>
                                    <p:animEffect transition="in" filter="box(in)">
                                      <p:cBhvr>
                                        <p:cTn id="45" dur="500"/>
                                        <p:tgtEl>
                                          <p:spTgt spid="4916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49169"/>
                                        </p:tgtEl>
                                        <p:attrNameLst>
                                          <p:attrName>style.visibility</p:attrName>
                                        </p:attrNameLst>
                                      </p:cBhvr>
                                      <p:to>
                                        <p:strVal val="visible"/>
                                      </p:to>
                                    </p:set>
                                    <p:animEffect transition="in" filter="box(in)">
                                      <p:cBhvr>
                                        <p:cTn id="48" dur="500"/>
                                        <p:tgtEl>
                                          <p:spTgt spid="49169"/>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49168"/>
                                        </p:tgtEl>
                                        <p:attrNameLst>
                                          <p:attrName>style.visibility</p:attrName>
                                        </p:attrNameLst>
                                      </p:cBhvr>
                                      <p:to>
                                        <p:strVal val="visible"/>
                                      </p:to>
                                    </p:set>
                                    <p:animEffect transition="in" filter="box(in)">
                                      <p:cBhvr>
                                        <p:cTn id="51" dur="500"/>
                                        <p:tgtEl>
                                          <p:spTgt spid="4916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9163"/>
                                        </p:tgtEl>
                                        <p:attrNameLst>
                                          <p:attrName>style.visibility</p:attrName>
                                        </p:attrNameLst>
                                      </p:cBhvr>
                                      <p:to>
                                        <p:strVal val="visible"/>
                                      </p:to>
                                    </p:set>
                                    <p:animEffect transition="in" filter="blinds(horizontal)">
                                      <p:cBhvr>
                                        <p:cTn id="56" dur="500"/>
                                        <p:tgtEl>
                                          <p:spTgt spid="49163"/>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0 0 C 0.00052 0.07778 0.00122 0.15556 0.00156 0.18658 " pathEditMode="relative" ptsTypes="aA">
                                      <p:cBhvr>
                                        <p:cTn id="60" dur="2000" fill="hold"/>
                                        <p:tgtEl>
                                          <p:spTgt spid="4916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3" grpId="0"/>
      <p:bldP spid="49163" grpId="1"/>
      <p:bldP spid="49154" grpId="0"/>
      <p:bldP spid="49154" grpId="1"/>
      <p:bldP spid="3143" grpId="0" animBg="1"/>
      <p:bldP spid="49165" grpId="0"/>
      <p:bldP spid="49166" grpId="0"/>
      <p:bldP spid="49167" grpId="0"/>
      <p:bldP spid="49168" grpId="0"/>
      <p:bldP spid="49169" grpId="0"/>
      <p:bldP spid="49170" grpId="0"/>
      <p:bldP spid="49170" grpId="1"/>
      <p:bldP spid="49171" grpId="0"/>
      <p:bldP spid="4917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0"/>
          <p:cNvSpPr>
            <a:spLocks noGrp="1"/>
          </p:cNvSpPr>
          <p:nvPr>
            <p:ph type="title"/>
          </p:nvPr>
        </p:nvSpPr>
        <p:spPr>
          <a:xfrm>
            <a:off x="228600" y="0"/>
            <a:ext cx="8915400" cy="609600"/>
          </a:xfrm>
          <a:ln/>
        </p:spPr>
        <p:txBody>
          <a:bodyPr vert="horz" wrap="square" lIns="91440" tIns="45720" rIns="91440" bIns="45720" anchor="ctr" anchorCtr="0"/>
          <a:p>
            <a:pPr eaLnBrk="1" hangingPunct="1"/>
            <a:r>
              <a:rPr lang="en-US" altLang="en-US" sz="3200" b="1" dirty="0">
                <a:solidFill>
                  <a:srgbClr val="FF0000"/>
                </a:solidFill>
                <a:latin typeface="Times New Roman" panose="02020603050405020304" pitchFamily="18" charset="0"/>
              </a:rPr>
              <a:t>Đố em:</a:t>
            </a:r>
            <a:r>
              <a:rPr lang="en-US" altLang="en-US" sz="3200" b="1" dirty="0">
                <a:latin typeface="Times New Roman" panose="02020603050405020304" pitchFamily="18" charset="0"/>
              </a:rPr>
              <a:t>  Tìm động từ trong bức tranh sau</a:t>
            </a:r>
            <a:r>
              <a:rPr lang="en-US" altLang="en-US" sz="3200" b="1" dirty="0"/>
              <a:t>:</a:t>
            </a:r>
            <a:endParaRPr lang="en-US" altLang="en-US" sz="3200" b="1" dirty="0"/>
          </a:p>
        </p:txBody>
      </p:sp>
      <p:pic>
        <p:nvPicPr>
          <p:cNvPr id="26627" name="Picture 40" descr="tải xuống"/>
          <p:cNvPicPr>
            <a:picLocks noChangeAspect="1"/>
          </p:cNvPicPr>
          <p:nvPr/>
        </p:nvPicPr>
        <p:blipFill>
          <a:blip r:embed="rId1"/>
          <a:stretch>
            <a:fillRect/>
          </a:stretch>
        </p:blipFill>
        <p:spPr>
          <a:xfrm>
            <a:off x="2124075" y="682625"/>
            <a:ext cx="5256213" cy="5049838"/>
          </a:xfrm>
          <a:prstGeom prst="rect">
            <a:avLst/>
          </a:prstGeom>
          <a:noFill/>
          <a:ln w="9525">
            <a:noFill/>
          </a:ln>
        </p:spPr>
      </p:pic>
      <p:sp>
        <p:nvSpPr>
          <p:cNvPr id="4" name="Rectangle 6"/>
          <p:cNvSpPr/>
          <p:nvPr/>
        </p:nvSpPr>
        <p:spPr>
          <a:xfrm>
            <a:off x="2124075" y="682625"/>
            <a:ext cx="1700213" cy="885825"/>
          </a:xfrm>
          <a:prstGeom prst="rect">
            <a:avLst/>
          </a:prstGeom>
          <a:solidFill>
            <a:srgbClr val="D60093"/>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en-US" sz="2800" dirty="0">
                <a:solidFill>
                  <a:schemeClr val="bg1"/>
                </a:solidFill>
                <a:latin typeface="Times New Roman" panose="02020603050405020304" pitchFamily="18" charset="0"/>
              </a:rPr>
              <a:t>trèo</a:t>
            </a:r>
            <a:endParaRPr lang="en-US" altLang="en-US" sz="2800" u="sng"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10"/>
          <p:cNvSpPr>
            <a:spLocks noGrp="1"/>
          </p:cNvSpPr>
          <p:nvPr>
            <p:ph type="title"/>
          </p:nvPr>
        </p:nvSpPr>
        <p:spPr>
          <a:xfrm>
            <a:off x="228600" y="0"/>
            <a:ext cx="8915400" cy="609600"/>
          </a:xfrm>
          <a:ln/>
        </p:spPr>
        <p:txBody>
          <a:bodyPr vert="horz" wrap="square" lIns="91440" tIns="45720" rIns="91440" bIns="45720" anchor="ctr" anchorCtr="0"/>
          <a:p>
            <a:pPr eaLnBrk="1" hangingPunct="1"/>
            <a:r>
              <a:rPr lang="en-US" altLang="en-US" sz="3200" b="1" dirty="0">
                <a:solidFill>
                  <a:srgbClr val="FF0000"/>
                </a:solidFill>
                <a:latin typeface="Times New Roman" panose="02020603050405020304" pitchFamily="18" charset="0"/>
              </a:rPr>
              <a:t>Đố em:</a:t>
            </a:r>
            <a:r>
              <a:rPr lang="en-US" altLang="en-US" sz="3200" b="1" dirty="0">
                <a:latin typeface="Times New Roman" panose="02020603050405020304" pitchFamily="18" charset="0"/>
              </a:rPr>
              <a:t>  Tìm động từ trong bức tranh sau</a:t>
            </a:r>
            <a:r>
              <a:rPr lang="en-US" altLang="en-US" sz="3200" b="1" dirty="0"/>
              <a:t>:</a:t>
            </a:r>
            <a:endParaRPr lang="en-US" altLang="en-US" sz="3200" b="1" dirty="0"/>
          </a:p>
        </p:txBody>
      </p:sp>
      <p:pic>
        <p:nvPicPr>
          <p:cNvPr id="27651" name="Picture 9" descr="p1050034"/>
          <p:cNvPicPr>
            <a:picLocks noChangeAspect="1"/>
          </p:cNvPicPr>
          <p:nvPr/>
        </p:nvPicPr>
        <p:blipFill>
          <a:blip r:embed="rId1"/>
          <a:stretch>
            <a:fillRect/>
          </a:stretch>
        </p:blipFill>
        <p:spPr>
          <a:xfrm>
            <a:off x="1908175" y="1300163"/>
            <a:ext cx="5327650" cy="5153025"/>
          </a:xfrm>
          <a:prstGeom prst="rect">
            <a:avLst/>
          </a:prstGeom>
          <a:noFill/>
          <a:ln w="9525">
            <a:noFill/>
          </a:ln>
        </p:spPr>
      </p:pic>
      <p:sp>
        <p:nvSpPr>
          <p:cNvPr id="4" name="Rectangle 6"/>
          <p:cNvSpPr/>
          <p:nvPr/>
        </p:nvSpPr>
        <p:spPr>
          <a:xfrm>
            <a:off x="5164138" y="5572125"/>
            <a:ext cx="2060575" cy="881063"/>
          </a:xfrm>
          <a:prstGeom prst="rect">
            <a:avLst/>
          </a:prstGeom>
          <a:solidFill>
            <a:srgbClr val="D60093"/>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en-US" dirty="0">
                <a:solidFill>
                  <a:schemeClr val="bg1"/>
                </a:solidFill>
                <a:latin typeface="Times New Roman" panose="02020603050405020304" pitchFamily="18" charset="0"/>
              </a:rPr>
              <a:t>múa</a:t>
            </a:r>
            <a:endParaRPr lang="en-US" altLang="en-US" u="sng"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9" descr="0_2"/>
          <p:cNvPicPr>
            <a:picLocks noChangeAspect="1"/>
          </p:cNvPicPr>
          <p:nvPr/>
        </p:nvPicPr>
        <p:blipFill>
          <a:blip r:embed="rId1"/>
          <a:stretch>
            <a:fillRect/>
          </a:stretch>
        </p:blipFill>
        <p:spPr>
          <a:xfrm>
            <a:off x="2268538" y="1125538"/>
            <a:ext cx="5256212" cy="4606925"/>
          </a:xfrm>
          <a:prstGeom prst="rect">
            <a:avLst/>
          </a:prstGeom>
          <a:noFill/>
          <a:ln w="9525">
            <a:noFill/>
          </a:ln>
        </p:spPr>
      </p:pic>
      <p:sp>
        <p:nvSpPr>
          <p:cNvPr id="3" name="Rectangle 6"/>
          <p:cNvSpPr/>
          <p:nvPr/>
        </p:nvSpPr>
        <p:spPr>
          <a:xfrm>
            <a:off x="2268538" y="5084763"/>
            <a:ext cx="1558925" cy="647700"/>
          </a:xfrm>
          <a:prstGeom prst="rect">
            <a:avLst/>
          </a:prstGeom>
          <a:solidFill>
            <a:srgbClr val="D60093"/>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lnSpc>
                <a:spcPct val="90000"/>
              </a:lnSpc>
              <a:buNone/>
            </a:pPr>
            <a:r>
              <a:rPr lang="en-US" altLang="en-US" dirty="0">
                <a:solidFill>
                  <a:schemeClr val="bg1"/>
                </a:solidFill>
                <a:latin typeface="Times New Roman" panose="02020603050405020304" pitchFamily="18" charset="0"/>
              </a:rPr>
              <a:t>cười</a:t>
            </a:r>
            <a:endParaRPr lang="en-US" altLang="en-US" u="sng" dirty="0">
              <a:solidFill>
                <a:schemeClr val="bg1"/>
              </a:solidFill>
              <a:latin typeface="Times New Roman" panose="02020603050405020304" pitchFamily="18" charset="0"/>
            </a:endParaRPr>
          </a:p>
        </p:txBody>
      </p:sp>
      <p:sp>
        <p:nvSpPr>
          <p:cNvPr id="28676" name="Rectangle 10"/>
          <p:cNvSpPr>
            <a:spLocks noGrp="1"/>
          </p:cNvSpPr>
          <p:nvPr>
            <p:ph type="title"/>
          </p:nvPr>
        </p:nvSpPr>
        <p:spPr>
          <a:xfrm>
            <a:off x="228600" y="0"/>
            <a:ext cx="8915400" cy="609600"/>
          </a:xfrm>
          <a:ln/>
        </p:spPr>
        <p:txBody>
          <a:bodyPr vert="horz" wrap="square" lIns="91440" tIns="45720" rIns="91440" bIns="45720" anchor="ctr" anchorCtr="0"/>
          <a:p>
            <a:pPr eaLnBrk="1" hangingPunct="1"/>
            <a:r>
              <a:rPr lang="en-US" altLang="en-US" sz="3200" b="1" dirty="0">
                <a:solidFill>
                  <a:srgbClr val="FF0000"/>
                </a:solidFill>
                <a:latin typeface="Times New Roman" panose="02020603050405020304" pitchFamily="18" charset="0"/>
              </a:rPr>
              <a:t>Đố em:</a:t>
            </a:r>
            <a:r>
              <a:rPr lang="en-US" altLang="en-US" sz="3200" b="1" dirty="0">
                <a:latin typeface="Times New Roman" panose="02020603050405020304" pitchFamily="18" charset="0"/>
              </a:rPr>
              <a:t>  Tìm động từ trong bức tranh sau</a:t>
            </a:r>
            <a:r>
              <a:rPr lang="en-US" altLang="en-US" sz="3200" b="1" dirty="0"/>
              <a:t>:</a:t>
            </a:r>
            <a:endParaRPr lang="en-US"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AutoShape 5" descr="Kết quả hình ảnh cho ảnh em bé ngủ ngon"/>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29699" name="Rectangle 6"/>
          <p:cNvSpPr>
            <a:spLocks noGrp="1"/>
          </p:cNvSpPr>
          <p:nvPr>
            <p:ph type="title"/>
          </p:nvPr>
        </p:nvSpPr>
        <p:spPr>
          <a:xfrm>
            <a:off x="322263" y="152400"/>
            <a:ext cx="8575675" cy="609600"/>
          </a:xfrm>
          <a:ln/>
        </p:spPr>
        <p:txBody>
          <a:bodyPr vert="horz" wrap="square" lIns="91440" tIns="45720" rIns="91440" bIns="45720" anchor="ctr" anchorCtr="0"/>
          <a:p>
            <a:r>
              <a:rPr lang="en-US" altLang="en-US" sz="3200" b="1" dirty="0">
                <a:latin typeface="Times New Roman" panose="02020603050405020304" pitchFamily="18" charset="0"/>
              </a:rPr>
              <a:t>T</a:t>
            </a:r>
            <a:r>
              <a:rPr lang="en-US" altLang="en-US" sz="3200" b="1" dirty="0"/>
              <a:t>ì</a:t>
            </a:r>
            <a:r>
              <a:rPr lang="en-US" altLang="en-US" sz="3200" b="1" dirty="0">
                <a:latin typeface="Times New Roman" panose="02020603050405020304" pitchFamily="18" charset="0"/>
              </a:rPr>
              <a:t>m động từ chỉ </a:t>
            </a:r>
            <a:r>
              <a:rPr lang="vi-VN" altLang="en-US" sz="3200" b="1" dirty="0">
                <a:latin typeface="Times New Roman" panose="02020603050405020304" pitchFamily="18" charset="0"/>
              </a:rPr>
              <a:t>trạng thái</a:t>
            </a:r>
            <a:r>
              <a:rPr lang="en-US" altLang="en-US" sz="3200" b="1" dirty="0">
                <a:latin typeface="Times New Roman" panose="02020603050405020304" pitchFamily="18" charset="0"/>
              </a:rPr>
              <a:t> trong bức </a:t>
            </a:r>
            <a:r>
              <a:rPr lang="vi-VN" altLang="en-US" sz="3200" b="1" dirty="0">
                <a:latin typeface="Times New Roman" panose="02020603050405020304" pitchFamily="18" charset="0"/>
              </a:rPr>
              <a:t>hình</a:t>
            </a:r>
            <a:r>
              <a:rPr lang="en-US" altLang="en-US" sz="3200" b="1" dirty="0">
                <a:latin typeface="Times New Roman" panose="02020603050405020304" pitchFamily="18" charset="0"/>
              </a:rPr>
              <a:t> sau:</a:t>
            </a:r>
            <a:endParaRPr lang="en-US" altLang="en-US" sz="3200" b="1" dirty="0">
              <a:latin typeface="Times New Roman" panose="02020603050405020304" pitchFamily="18" charset="0"/>
            </a:endParaRPr>
          </a:p>
        </p:txBody>
      </p:sp>
      <p:pic>
        <p:nvPicPr>
          <p:cNvPr id="71688" name="Picture 8" descr="chuc-ngu-ngon-6"/>
          <p:cNvPicPr>
            <a:picLocks noChangeAspect="1"/>
          </p:cNvPicPr>
          <p:nvPr/>
        </p:nvPicPr>
        <p:blipFill>
          <a:blip r:embed="rId1"/>
          <a:stretch>
            <a:fillRect/>
          </a:stretch>
        </p:blipFill>
        <p:spPr>
          <a:xfrm>
            <a:off x="0" y="1066800"/>
            <a:ext cx="5178425" cy="4941888"/>
          </a:xfrm>
          <a:prstGeom prst="rect">
            <a:avLst/>
          </a:prstGeom>
          <a:noFill/>
          <a:ln w="9525">
            <a:noFill/>
          </a:ln>
        </p:spPr>
      </p:pic>
      <p:sp>
        <p:nvSpPr>
          <p:cNvPr id="71689" name="Text Box 9"/>
          <p:cNvSpPr txBox="1"/>
          <p:nvPr/>
        </p:nvSpPr>
        <p:spPr>
          <a:xfrm>
            <a:off x="762000" y="6162675"/>
            <a:ext cx="850900"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FF0000"/>
                </a:solidFill>
                <a:latin typeface="Times New Roman" panose="02020603050405020304" pitchFamily="18" charset="0"/>
              </a:rPr>
              <a:t>Ngủ</a:t>
            </a:r>
            <a:endParaRPr lang="en-US" altLang="en-US" sz="2800" dirty="0">
              <a:solidFill>
                <a:srgbClr val="FF0000"/>
              </a:solidFill>
              <a:latin typeface="Times New Roman" panose="02020603050405020304" pitchFamily="18" charset="0"/>
            </a:endParaRPr>
          </a:p>
        </p:txBody>
      </p:sp>
      <p:sp>
        <p:nvSpPr>
          <p:cNvPr id="71692" name="Text Box 12"/>
          <p:cNvSpPr txBox="1"/>
          <p:nvPr/>
        </p:nvSpPr>
        <p:spPr>
          <a:xfrm>
            <a:off x="6667500" y="6162675"/>
            <a:ext cx="1395413"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FF0000"/>
                </a:solidFill>
                <a:latin typeface="Times New Roman" panose="02020603050405020304" pitchFamily="18" charset="0"/>
              </a:rPr>
              <a:t>Thức</a:t>
            </a:r>
            <a:endParaRPr lang="en-US" altLang="en-US" sz="2800" dirty="0">
              <a:solidFill>
                <a:srgbClr val="FF0000"/>
              </a:solidFill>
              <a:latin typeface="Times New Roman" panose="02020603050405020304" pitchFamily="18" charset="0"/>
            </a:endParaRPr>
          </a:p>
        </p:txBody>
      </p:sp>
      <p:pic>
        <p:nvPicPr>
          <p:cNvPr id="71696" name="Picture 16" descr="be-ko-ngu-trua"/>
          <p:cNvPicPr>
            <a:picLocks noChangeAspect="1"/>
          </p:cNvPicPr>
          <p:nvPr/>
        </p:nvPicPr>
        <p:blipFill>
          <a:blip r:embed="rId2"/>
          <a:stretch>
            <a:fillRect/>
          </a:stretch>
        </p:blipFill>
        <p:spPr>
          <a:xfrm>
            <a:off x="5178425" y="1066800"/>
            <a:ext cx="3719513" cy="49418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box(in)">
                                      <p:cBhvr>
                                        <p:cTn id="7" dur="500"/>
                                        <p:tgtEl>
                                          <p:spTgt spid="71688"/>
                                        </p:tgtEl>
                                      </p:cBhvr>
                                    </p:animEffect>
                                  </p:childTnLst>
                                </p:cTn>
                              </p:par>
                              <p:par>
                                <p:cTn id="8" presetID="4" presetClass="entr" presetSubtype="16" fill="hold" nodeType="withEffect">
                                  <p:stCondLst>
                                    <p:cond delay="0"/>
                                  </p:stCondLst>
                                  <p:childTnLst>
                                    <p:set>
                                      <p:cBhvr>
                                        <p:cTn id="9" dur="1" fill="hold">
                                          <p:stCondLst>
                                            <p:cond delay="0"/>
                                          </p:stCondLst>
                                        </p:cTn>
                                        <p:tgtEl>
                                          <p:spTgt spid="71696"/>
                                        </p:tgtEl>
                                        <p:attrNameLst>
                                          <p:attrName>style.visibility</p:attrName>
                                        </p:attrNameLst>
                                      </p:cBhvr>
                                      <p:to>
                                        <p:strVal val="visible"/>
                                      </p:to>
                                    </p:set>
                                    <p:animEffect transition="in" filter="box(in)">
                                      <p:cBhvr>
                                        <p:cTn id="10" dur="500"/>
                                        <p:tgtEl>
                                          <p:spTgt spid="7169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1689"/>
                                        </p:tgtEl>
                                        <p:attrNameLst>
                                          <p:attrName>style.visibility</p:attrName>
                                        </p:attrNameLst>
                                      </p:cBhvr>
                                      <p:to>
                                        <p:strVal val="visible"/>
                                      </p:to>
                                    </p:set>
                                    <p:animEffect transition="in" filter="box(in)">
                                      <p:cBhvr>
                                        <p:cTn id="15" dur="500"/>
                                        <p:tgtEl>
                                          <p:spTgt spid="7168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1692"/>
                                        </p:tgtEl>
                                        <p:attrNameLst>
                                          <p:attrName>style.visibility</p:attrName>
                                        </p:attrNameLst>
                                      </p:cBhvr>
                                      <p:to>
                                        <p:strVal val="visible"/>
                                      </p:to>
                                    </p:set>
                                    <p:animEffect transition="in" filter="box(in)">
                                      <p:cBhvr>
                                        <p:cTn id="20"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P spid="716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AutoShape 2" descr="Kết quả hình ảnh cho ảnh em bé ngủ ngon"/>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30723" name="Rectangle 3"/>
          <p:cNvSpPr>
            <a:spLocks noGrp="1"/>
          </p:cNvSpPr>
          <p:nvPr>
            <p:ph type="title"/>
          </p:nvPr>
        </p:nvSpPr>
        <p:spPr>
          <a:xfrm>
            <a:off x="322263" y="152400"/>
            <a:ext cx="8575675" cy="609600"/>
          </a:xfrm>
          <a:ln/>
        </p:spPr>
        <p:txBody>
          <a:bodyPr vert="horz" wrap="square" lIns="91440" tIns="45720" rIns="91440" bIns="45720" anchor="ctr" anchorCtr="0"/>
          <a:p>
            <a:r>
              <a:rPr lang="en-US" altLang="en-US" sz="3200" b="1" dirty="0">
                <a:latin typeface="Times New Roman" panose="02020603050405020304" pitchFamily="18" charset="0"/>
              </a:rPr>
              <a:t>T</a:t>
            </a:r>
            <a:r>
              <a:rPr lang="en-US" altLang="en-US" sz="3200" b="1" dirty="0"/>
              <a:t>ì</a:t>
            </a:r>
            <a:r>
              <a:rPr lang="en-US" altLang="en-US" sz="3200" b="1" dirty="0">
                <a:latin typeface="Times New Roman" panose="02020603050405020304" pitchFamily="18" charset="0"/>
              </a:rPr>
              <a:t>m động từ chỉ </a:t>
            </a:r>
            <a:r>
              <a:rPr lang="vi-VN" altLang="en-US" sz="3200" b="1" dirty="0">
                <a:latin typeface="Times New Roman" panose="02020603050405020304" pitchFamily="18" charset="0"/>
              </a:rPr>
              <a:t>trạng thái</a:t>
            </a:r>
            <a:r>
              <a:rPr lang="en-US" altLang="en-US" sz="3200" b="1" dirty="0">
                <a:latin typeface="Times New Roman" panose="02020603050405020304" pitchFamily="18" charset="0"/>
              </a:rPr>
              <a:t> trong bức </a:t>
            </a:r>
            <a:r>
              <a:rPr lang="vi-VN" altLang="en-US" sz="3200" b="1" dirty="0">
                <a:latin typeface="Times New Roman" panose="02020603050405020304" pitchFamily="18" charset="0"/>
              </a:rPr>
              <a:t>hình</a:t>
            </a:r>
            <a:r>
              <a:rPr lang="en-US" altLang="en-US" sz="3200" b="1" dirty="0">
                <a:latin typeface="Times New Roman" panose="02020603050405020304" pitchFamily="18" charset="0"/>
              </a:rPr>
              <a:t> sau:</a:t>
            </a:r>
            <a:endParaRPr lang="en-US" altLang="en-US" sz="3200" b="1" dirty="0">
              <a:latin typeface="Times New Roman" panose="02020603050405020304" pitchFamily="18" charset="0"/>
            </a:endParaRPr>
          </a:p>
        </p:txBody>
      </p:sp>
      <p:sp>
        <p:nvSpPr>
          <p:cNvPr id="72709" name="Text Box 5"/>
          <p:cNvSpPr txBox="1"/>
          <p:nvPr/>
        </p:nvSpPr>
        <p:spPr>
          <a:xfrm>
            <a:off x="762000" y="6162675"/>
            <a:ext cx="850900" cy="45720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Vui</a:t>
            </a:r>
            <a:endParaRPr lang="en-US" altLang="en-US" sz="2400" dirty="0">
              <a:latin typeface="Times New Roman" panose="02020603050405020304" pitchFamily="18" charset="0"/>
            </a:endParaRPr>
          </a:p>
        </p:txBody>
      </p:sp>
      <p:sp>
        <p:nvSpPr>
          <p:cNvPr id="72710" name="Text Box 6"/>
          <p:cNvSpPr txBox="1"/>
          <p:nvPr/>
        </p:nvSpPr>
        <p:spPr>
          <a:xfrm>
            <a:off x="6667500" y="6162675"/>
            <a:ext cx="850900" cy="45720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Buồn</a:t>
            </a:r>
            <a:endParaRPr lang="en-US" altLang="en-US" sz="2400" dirty="0">
              <a:latin typeface="Times New Roman" panose="02020603050405020304" pitchFamily="18" charset="0"/>
            </a:endParaRPr>
          </a:p>
        </p:txBody>
      </p:sp>
      <p:pic>
        <p:nvPicPr>
          <p:cNvPr id="30726" name="Picture 9" descr="vnm-2010-307464-1345796099-480-6008-4961-1425609567"/>
          <p:cNvPicPr>
            <a:picLocks noChangeAspect="1"/>
          </p:cNvPicPr>
          <p:nvPr/>
        </p:nvPicPr>
        <p:blipFill>
          <a:blip r:embed="rId1"/>
          <a:stretch>
            <a:fillRect/>
          </a:stretch>
        </p:blipFill>
        <p:spPr>
          <a:xfrm>
            <a:off x="4419600" y="1228725"/>
            <a:ext cx="4478338" cy="4705350"/>
          </a:xfrm>
          <a:prstGeom prst="rect">
            <a:avLst/>
          </a:prstGeom>
          <a:noFill/>
          <a:ln w="9525">
            <a:noFill/>
          </a:ln>
        </p:spPr>
      </p:pic>
      <p:pic>
        <p:nvPicPr>
          <p:cNvPr id="30727" name="Picture 11" descr="641"/>
          <p:cNvPicPr>
            <a:picLocks noChangeAspect="1"/>
          </p:cNvPicPr>
          <p:nvPr/>
        </p:nvPicPr>
        <p:blipFill>
          <a:blip r:embed="rId2"/>
          <a:stretch>
            <a:fillRect/>
          </a:stretch>
        </p:blipFill>
        <p:spPr>
          <a:xfrm>
            <a:off x="322263" y="1228725"/>
            <a:ext cx="4097337" cy="4705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box(in)">
                                      <p:cBhvr>
                                        <p:cTn id="7" dur="500"/>
                                        <p:tgtEl>
                                          <p:spTgt spid="727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10"/>
                                        </p:tgtEl>
                                        <p:attrNameLst>
                                          <p:attrName>style.visibility</p:attrName>
                                        </p:attrNameLst>
                                      </p:cBhvr>
                                      <p:to>
                                        <p:strVal val="visible"/>
                                      </p:to>
                                    </p:set>
                                    <p:animEffect transition="in" filter="box(in)">
                                      <p:cBhvr>
                                        <p:cTn id="12"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AutoShape 2" descr="Kết quả hình ảnh cho ảnh em bé ngủ ngon"/>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31747" name="Rectangle 3"/>
          <p:cNvSpPr>
            <a:spLocks noGrp="1"/>
          </p:cNvSpPr>
          <p:nvPr>
            <p:ph type="title"/>
          </p:nvPr>
        </p:nvSpPr>
        <p:spPr>
          <a:xfrm>
            <a:off x="322263" y="152400"/>
            <a:ext cx="8575675" cy="609600"/>
          </a:xfrm>
          <a:ln/>
        </p:spPr>
        <p:txBody>
          <a:bodyPr vert="horz" wrap="square" lIns="91440" tIns="45720" rIns="91440" bIns="45720" anchor="ctr" anchorCtr="0"/>
          <a:p>
            <a:r>
              <a:rPr lang="en-US" altLang="en-US" sz="3200" b="1" dirty="0">
                <a:latin typeface="Times New Roman" panose="02020603050405020304" pitchFamily="18" charset="0"/>
              </a:rPr>
              <a:t>T</a:t>
            </a:r>
            <a:r>
              <a:rPr lang="en-US" altLang="en-US" sz="3200" b="1" dirty="0"/>
              <a:t>ì</a:t>
            </a:r>
            <a:r>
              <a:rPr lang="en-US" altLang="en-US" sz="3200" b="1" dirty="0">
                <a:latin typeface="Times New Roman" panose="02020603050405020304" pitchFamily="18" charset="0"/>
              </a:rPr>
              <a:t>m động từ chỉ </a:t>
            </a:r>
            <a:r>
              <a:rPr lang="vi-VN" altLang="en-US" sz="3200" b="1" dirty="0">
                <a:latin typeface="Times New Roman" panose="02020603050405020304" pitchFamily="18" charset="0"/>
              </a:rPr>
              <a:t>trạng thái</a:t>
            </a:r>
            <a:r>
              <a:rPr lang="en-US" altLang="en-US" sz="3200" b="1" dirty="0">
                <a:latin typeface="Times New Roman" panose="02020603050405020304" pitchFamily="18" charset="0"/>
              </a:rPr>
              <a:t> trong bức </a:t>
            </a:r>
            <a:r>
              <a:rPr lang="vi-VN" altLang="en-US" sz="3200" b="1" dirty="0">
                <a:latin typeface="Times New Roman" panose="02020603050405020304" pitchFamily="18" charset="0"/>
              </a:rPr>
              <a:t>hình </a:t>
            </a:r>
            <a:r>
              <a:rPr lang="en-US" altLang="en-US" sz="3200" b="1" dirty="0">
                <a:latin typeface="Times New Roman" panose="02020603050405020304" pitchFamily="18" charset="0"/>
              </a:rPr>
              <a:t>sau:</a:t>
            </a:r>
            <a:endParaRPr lang="en-US" altLang="en-US" sz="3200" b="1" dirty="0">
              <a:latin typeface="Times New Roman" panose="02020603050405020304" pitchFamily="18" charset="0"/>
            </a:endParaRPr>
          </a:p>
        </p:txBody>
      </p:sp>
      <p:sp>
        <p:nvSpPr>
          <p:cNvPr id="73732" name="Text Box 4"/>
          <p:cNvSpPr txBox="1"/>
          <p:nvPr/>
        </p:nvSpPr>
        <p:spPr>
          <a:xfrm>
            <a:off x="762000" y="6162675"/>
            <a:ext cx="1457325" cy="45720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Mây </a:t>
            </a:r>
            <a:r>
              <a:rPr lang="en-US" altLang="en-US" sz="2400" dirty="0">
                <a:solidFill>
                  <a:srgbClr val="FF0000"/>
                </a:solidFill>
                <a:latin typeface="Times New Roman" panose="02020603050405020304" pitchFamily="18" charset="0"/>
              </a:rPr>
              <a:t>bay</a:t>
            </a:r>
            <a:endParaRPr lang="en-US" altLang="en-US" sz="2400" dirty="0">
              <a:solidFill>
                <a:srgbClr val="FF0000"/>
              </a:solidFill>
              <a:latin typeface="Times New Roman" panose="02020603050405020304" pitchFamily="18" charset="0"/>
            </a:endParaRPr>
          </a:p>
        </p:txBody>
      </p:sp>
      <p:sp>
        <p:nvSpPr>
          <p:cNvPr id="73733" name="Text Box 5"/>
          <p:cNvSpPr txBox="1"/>
          <p:nvPr/>
        </p:nvSpPr>
        <p:spPr>
          <a:xfrm>
            <a:off x="6667500" y="6162675"/>
            <a:ext cx="1698625" cy="45720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dirty="0">
                <a:latin typeface="Times New Roman" panose="02020603050405020304" pitchFamily="18" charset="0"/>
              </a:rPr>
              <a:t>Gió </a:t>
            </a:r>
            <a:r>
              <a:rPr lang="en-US" altLang="en-US" sz="2400" dirty="0">
                <a:solidFill>
                  <a:srgbClr val="FF0000"/>
                </a:solidFill>
                <a:latin typeface="Times New Roman" panose="02020603050405020304" pitchFamily="18" charset="0"/>
              </a:rPr>
              <a:t>thổi</a:t>
            </a:r>
            <a:endParaRPr lang="en-US" altLang="en-US" sz="2400" dirty="0">
              <a:solidFill>
                <a:srgbClr val="FF0000"/>
              </a:solidFill>
              <a:latin typeface="Times New Roman" panose="02020603050405020304" pitchFamily="18" charset="0"/>
            </a:endParaRPr>
          </a:p>
        </p:txBody>
      </p:sp>
      <p:pic>
        <p:nvPicPr>
          <p:cNvPr id="73737" name="Picture 9" descr="images909437_anhdong_he5"/>
          <p:cNvPicPr>
            <a:picLocks noChangeAspect="1"/>
          </p:cNvPicPr>
          <p:nvPr/>
        </p:nvPicPr>
        <p:blipFill>
          <a:blip r:embed="rId1"/>
          <a:stretch>
            <a:fillRect/>
          </a:stretch>
        </p:blipFill>
        <p:spPr>
          <a:xfrm>
            <a:off x="0" y="1000125"/>
            <a:ext cx="4419600" cy="4933950"/>
          </a:xfrm>
          <a:prstGeom prst="rect">
            <a:avLst/>
          </a:prstGeom>
          <a:noFill/>
          <a:ln w="9525">
            <a:noFill/>
          </a:ln>
        </p:spPr>
      </p:pic>
      <p:pic>
        <p:nvPicPr>
          <p:cNvPr id="73743" name="Picture 15" descr="150212_15thiennhien-14786"/>
          <p:cNvPicPr>
            <a:picLocks noChangeAspect="1"/>
          </p:cNvPicPr>
          <p:nvPr/>
        </p:nvPicPr>
        <p:blipFill>
          <a:blip r:embed="rId2"/>
          <a:stretch>
            <a:fillRect/>
          </a:stretch>
        </p:blipFill>
        <p:spPr>
          <a:xfrm>
            <a:off x="4419600" y="1000125"/>
            <a:ext cx="4724400" cy="49339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box(in)">
                                      <p:cBhvr>
                                        <p:cTn id="7" dur="500"/>
                                        <p:tgtEl>
                                          <p:spTgt spid="73737"/>
                                        </p:tgtEl>
                                      </p:cBhvr>
                                    </p:animEffect>
                                  </p:childTnLst>
                                </p:cTn>
                              </p:par>
                              <p:par>
                                <p:cTn id="8" presetID="4" presetClass="entr" presetSubtype="16" fill="hold" nodeType="withEffect">
                                  <p:stCondLst>
                                    <p:cond delay="0"/>
                                  </p:stCondLst>
                                  <p:childTnLst>
                                    <p:set>
                                      <p:cBhvr>
                                        <p:cTn id="9" dur="1" fill="hold">
                                          <p:stCondLst>
                                            <p:cond delay="0"/>
                                          </p:stCondLst>
                                        </p:cTn>
                                        <p:tgtEl>
                                          <p:spTgt spid="73743"/>
                                        </p:tgtEl>
                                        <p:attrNameLst>
                                          <p:attrName>style.visibility</p:attrName>
                                        </p:attrNameLst>
                                      </p:cBhvr>
                                      <p:to>
                                        <p:strVal val="visible"/>
                                      </p:to>
                                    </p:set>
                                    <p:animEffect transition="in" filter="box(in)">
                                      <p:cBhvr>
                                        <p:cTn id="10" dur="500"/>
                                        <p:tgtEl>
                                          <p:spTgt spid="7374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3732"/>
                                        </p:tgtEl>
                                        <p:attrNameLst>
                                          <p:attrName>style.visibility</p:attrName>
                                        </p:attrNameLst>
                                      </p:cBhvr>
                                      <p:to>
                                        <p:strVal val="visible"/>
                                      </p:to>
                                    </p:set>
                                    <p:animEffect transition="in" filter="box(in)">
                                      <p:cBhvr>
                                        <p:cTn id="15" dur="500"/>
                                        <p:tgtEl>
                                          <p:spTgt spid="7373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3733"/>
                                        </p:tgtEl>
                                        <p:attrNameLst>
                                          <p:attrName>style.visibility</p:attrName>
                                        </p:attrNameLst>
                                      </p:cBhvr>
                                      <p:to>
                                        <p:strVal val="visible"/>
                                      </p:to>
                                    </p:set>
                                    <p:animEffect transition="in" filter="box(in)">
                                      <p:cBhvr>
                                        <p:cTn id="20"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86"/>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6" name="Text Box 4"/>
          <p:cNvSpPr txBox="1">
            <a:spLocks noChangeArrowheads="1"/>
          </p:cNvSpPr>
          <p:nvPr/>
        </p:nvSpPr>
        <p:spPr bwMode="auto">
          <a:xfrm>
            <a:off x="-381000" y="2057400"/>
            <a:ext cx="9525000" cy="523875"/>
          </a:xfrm>
          <a:prstGeom prst="rect">
            <a:avLst/>
          </a:prstGeom>
          <a:noFill/>
          <a:ln w="9525">
            <a:noFill/>
            <a:miter lim="800000"/>
          </a:ln>
          <a:effectLst>
            <a:outerShdw dist="107763" dir="18900000" algn="ctr" rotWithShape="0">
              <a:schemeClr val="accent1"/>
            </a:outerShdw>
          </a:effectLst>
        </p:spPr>
        <p:txBody>
          <a:bodyPr lIns="91418" tIns="45709" rIns="91418" bIns="45709">
            <a:spAutoFit/>
          </a:bodyPr>
          <a:lstStyle/>
          <a:p>
            <a:pPr marR="0" algn="ctr" defTabSz="914400" eaLnBrk="1" hangingPunct="1">
              <a:spcBef>
                <a:spcPct val="50000"/>
              </a:spcBef>
              <a:buClrTx/>
              <a:buSzTx/>
              <a:buFontTx/>
              <a:buNone/>
              <a:defRPr/>
            </a:pPr>
            <a:endParaRPr kumimoji="0" lang="en-US" sz="2800" kern="1200" cap="none" spc="0" normalizeH="0" baseline="0" noProof="0" dirty="0">
              <a:effectLst>
                <a:outerShdw blurRad="38100" dist="38100" dir="2700000" algn="tl">
                  <a:srgbClr val="C0C0C0"/>
                </a:outerShdw>
              </a:effectLst>
              <a:latin typeface="+mj-lt"/>
              <a:ea typeface="+mn-ea"/>
              <a:cs typeface="+mn-cs"/>
            </a:endParaRPr>
          </a:p>
        </p:txBody>
      </p:sp>
      <p:pic>
        <p:nvPicPr>
          <p:cNvPr id="32772" name="Picture 5" descr="an_rose2"/>
          <p:cNvPicPr>
            <a:picLocks noChangeAspect="1"/>
          </p:cNvPicPr>
          <p:nvPr/>
        </p:nvPicPr>
        <p:blipFill>
          <a:blip r:embed="rId2"/>
          <a:stretch>
            <a:fillRect/>
          </a:stretch>
        </p:blipFill>
        <p:spPr>
          <a:xfrm>
            <a:off x="2090738" y="4800600"/>
            <a:ext cx="866775" cy="1247775"/>
          </a:xfrm>
          <a:prstGeom prst="rect">
            <a:avLst/>
          </a:prstGeom>
          <a:noFill/>
          <a:ln w="9525">
            <a:noFill/>
          </a:ln>
        </p:spPr>
      </p:pic>
      <p:pic>
        <p:nvPicPr>
          <p:cNvPr id="32773" name="Picture 6" descr="an_rose2"/>
          <p:cNvPicPr>
            <a:picLocks noChangeAspect="1"/>
          </p:cNvPicPr>
          <p:nvPr/>
        </p:nvPicPr>
        <p:blipFill>
          <a:blip r:embed="rId2"/>
          <a:stretch>
            <a:fillRect/>
          </a:stretch>
        </p:blipFill>
        <p:spPr>
          <a:xfrm>
            <a:off x="1524000" y="4419600"/>
            <a:ext cx="866775" cy="1247775"/>
          </a:xfrm>
          <a:prstGeom prst="rect">
            <a:avLst/>
          </a:prstGeom>
          <a:noFill/>
          <a:ln w="9525">
            <a:noFill/>
          </a:ln>
        </p:spPr>
      </p:pic>
      <p:pic>
        <p:nvPicPr>
          <p:cNvPr id="32774" name="Picture 7" descr="an_rose2"/>
          <p:cNvPicPr>
            <a:picLocks noChangeAspect="1"/>
          </p:cNvPicPr>
          <p:nvPr/>
        </p:nvPicPr>
        <p:blipFill>
          <a:blip r:embed="rId2"/>
          <a:stretch>
            <a:fillRect/>
          </a:stretch>
        </p:blipFill>
        <p:spPr>
          <a:xfrm>
            <a:off x="458788" y="3657600"/>
            <a:ext cx="865187" cy="1247775"/>
          </a:xfrm>
          <a:prstGeom prst="rect">
            <a:avLst/>
          </a:prstGeom>
          <a:noFill/>
          <a:ln w="9525">
            <a:noFill/>
          </a:ln>
        </p:spPr>
      </p:pic>
      <p:pic>
        <p:nvPicPr>
          <p:cNvPr id="32775" name="Picture 8" descr="an_rose2"/>
          <p:cNvPicPr>
            <a:picLocks noChangeAspect="1"/>
          </p:cNvPicPr>
          <p:nvPr/>
        </p:nvPicPr>
        <p:blipFill>
          <a:blip r:embed="rId2"/>
          <a:stretch>
            <a:fillRect/>
          </a:stretch>
        </p:blipFill>
        <p:spPr>
          <a:xfrm>
            <a:off x="6019800" y="4876800"/>
            <a:ext cx="866775" cy="1249363"/>
          </a:xfrm>
          <a:prstGeom prst="rect">
            <a:avLst/>
          </a:prstGeom>
          <a:noFill/>
          <a:ln w="9525">
            <a:noFill/>
          </a:ln>
        </p:spPr>
      </p:pic>
      <p:pic>
        <p:nvPicPr>
          <p:cNvPr id="32776" name="Picture 9" descr="an_rose2"/>
          <p:cNvPicPr>
            <a:picLocks noChangeAspect="1"/>
          </p:cNvPicPr>
          <p:nvPr/>
        </p:nvPicPr>
        <p:blipFill>
          <a:blip r:embed="rId2"/>
          <a:stretch>
            <a:fillRect/>
          </a:stretch>
        </p:blipFill>
        <p:spPr>
          <a:xfrm>
            <a:off x="6477000" y="4467225"/>
            <a:ext cx="866775" cy="1247775"/>
          </a:xfrm>
          <a:prstGeom prst="rect">
            <a:avLst/>
          </a:prstGeom>
          <a:noFill/>
          <a:ln w="9525">
            <a:noFill/>
          </a:ln>
        </p:spPr>
      </p:pic>
      <p:pic>
        <p:nvPicPr>
          <p:cNvPr id="32777" name="Picture 10" descr="an_rose2"/>
          <p:cNvPicPr>
            <a:picLocks noChangeAspect="1"/>
          </p:cNvPicPr>
          <p:nvPr/>
        </p:nvPicPr>
        <p:blipFill>
          <a:blip r:embed="rId2"/>
          <a:stretch>
            <a:fillRect/>
          </a:stretch>
        </p:blipFill>
        <p:spPr>
          <a:xfrm>
            <a:off x="7010400" y="4086225"/>
            <a:ext cx="866775" cy="1247775"/>
          </a:xfrm>
          <a:prstGeom prst="rect">
            <a:avLst/>
          </a:prstGeom>
          <a:noFill/>
          <a:ln w="9525">
            <a:noFill/>
          </a:ln>
        </p:spPr>
      </p:pic>
      <p:pic>
        <p:nvPicPr>
          <p:cNvPr id="32778" name="Picture 11" descr="an_rose2"/>
          <p:cNvPicPr>
            <a:picLocks noChangeAspect="1"/>
          </p:cNvPicPr>
          <p:nvPr/>
        </p:nvPicPr>
        <p:blipFill>
          <a:blip r:embed="rId2"/>
          <a:stretch>
            <a:fillRect/>
          </a:stretch>
        </p:blipFill>
        <p:spPr>
          <a:xfrm>
            <a:off x="5410200" y="5030788"/>
            <a:ext cx="866775" cy="1246187"/>
          </a:xfrm>
          <a:prstGeom prst="rect">
            <a:avLst/>
          </a:prstGeom>
          <a:noFill/>
          <a:ln w="9525">
            <a:noFill/>
          </a:ln>
        </p:spPr>
      </p:pic>
      <p:pic>
        <p:nvPicPr>
          <p:cNvPr id="32779" name="Picture 12" descr="an_rose2"/>
          <p:cNvPicPr>
            <a:picLocks noChangeAspect="1"/>
          </p:cNvPicPr>
          <p:nvPr/>
        </p:nvPicPr>
        <p:blipFill>
          <a:blip r:embed="rId2"/>
          <a:stretch>
            <a:fillRect/>
          </a:stretch>
        </p:blipFill>
        <p:spPr>
          <a:xfrm>
            <a:off x="914400" y="3962400"/>
            <a:ext cx="865188" cy="1246188"/>
          </a:xfrm>
          <a:prstGeom prst="rect">
            <a:avLst/>
          </a:prstGeom>
          <a:noFill/>
          <a:ln w="9525">
            <a:noFill/>
          </a:ln>
        </p:spPr>
      </p:pic>
      <p:pic>
        <p:nvPicPr>
          <p:cNvPr id="32780" name="Picture 13" descr="an_rose2"/>
          <p:cNvPicPr>
            <a:picLocks noChangeAspect="1"/>
          </p:cNvPicPr>
          <p:nvPr/>
        </p:nvPicPr>
        <p:blipFill>
          <a:blip r:embed="rId2"/>
          <a:stretch>
            <a:fillRect/>
          </a:stretch>
        </p:blipFill>
        <p:spPr>
          <a:xfrm>
            <a:off x="2590800" y="5105400"/>
            <a:ext cx="866775" cy="1246188"/>
          </a:xfrm>
          <a:prstGeom prst="rect">
            <a:avLst/>
          </a:prstGeom>
          <a:noFill/>
          <a:ln w="9525">
            <a:noFill/>
          </a:ln>
        </p:spPr>
      </p:pic>
      <p:pic>
        <p:nvPicPr>
          <p:cNvPr id="32781" name="Picture 14" descr="an_rose2"/>
          <p:cNvPicPr>
            <a:picLocks noChangeAspect="1"/>
          </p:cNvPicPr>
          <p:nvPr/>
        </p:nvPicPr>
        <p:blipFill>
          <a:blip r:embed="rId2"/>
          <a:stretch>
            <a:fillRect/>
          </a:stretch>
        </p:blipFill>
        <p:spPr>
          <a:xfrm>
            <a:off x="7542213" y="3705225"/>
            <a:ext cx="869950" cy="1247775"/>
          </a:xfrm>
          <a:prstGeom prst="rect">
            <a:avLst/>
          </a:prstGeom>
          <a:noFill/>
          <a:ln w="9525">
            <a:noFill/>
          </a:ln>
        </p:spPr>
      </p:pic>
      <p:pic>
        <p:nvPicPr>
          <p:cNvPr id="32782" name="Picture 15" descr="Picture8"/>
          <p:cNvPicPr>
            <a:picLocks noChangeAspect="1"/>
          </p:cNvPicPr>
          <p:nvPr/>
        </p:nvPicPr>
        <p:blipFill>
          <a:blip r:embed="rId3"/>
          <a:stretch>
            <a:fillRect/>
          </a:stretch>
        </p:blipFill>
        <p:spPr>
          <a:xfrm>
            <a:off x="3581400" y="4572000"/>
            <a:ext cx="990600" cy="1085850"/>
          </a:xfrm>
          <a:prstGeom prst="rect">
            <a:avLst/>
          </a:prstGeom>
          <a:noFill/>
          <a:ln w="9525">
            <a:noFill/>
          </a:ln>
        </p:spPr>
      </p:pic>
      <p:pic>
        <p:nvPicPr>
          <p:cNvPr id="32783" name="Picture 16" descr="Picture8"/>
          <p:cNvPicPr>
            <a:picLocks noChangeAspect="1"/>
          </p:cNvPicPr>
          <p:nvPr/>
        </p:nvPicPr>
        <p:blipFill>
          <a:blip r:embed="rId3"/>
          <a:stretch>
            <a:fillRect/>
          </a:stretch>
        </p:blipFill>
        <p:spPr>
          <a:xfrm>
            <a:off x="3276600" y="5334000"/>
            <a:ext cx="990600" cy="1085850"/>
          </a:xfrm>
          <a:prstGeom prst="rect">
            <a:avLst/>
          </a:prstGeom>
          <a:noFill/>
          <a:ln w="9525">
            <a:noFill/>
          </a:ln>
        </p:spPr>
      </p:pic>
      <p:pic>
        <p:nvPicPr>
          <p:cNvPr id="32784" name="Picture 17" descr="Picture8"/>
          <p:cNvPicPr>
            <a:picLocks noChangeAspect="1"/>
          </p:cNvPicPr>
          <p:nvPr/>
        </p:nvPicPr>
        <p:blipFill>
          <a:blip r:embed="rId3"/>
          <a:stretch>
            <a:fillRect/>
          </a:stretch>
        </p:blipFill>
        <p:spPr>
          <a:xfrm>
            <a:off x="4113213" y="5334000"/>
            <a:ext cx="992187" cy="1085850"/>
          </a:xfrm>
          <a:prstGeom prst="rect">
            <a:avLst/>
          </a:prstGeom>
          <a:noFill/>
          <a:ln w="9525">
            <a:noFill/>
          </a:ln>
        </p:spPr>
      </p:pic>
      <p:pic>
        <p:nvPicPr>
          <p:cNvPr id="32785" name="Picture 18" descr="Picture8"/>
          <p:cNvPicPr>
            <a:picLocks noChangeAspect="1"/>
          </p:cNvPicPr>
          <p:nvPr/>
        </p:nvPicPr>
        <p:blipFill>
          <a:blip r:embed="rId3"/>
          <a:stretch>
            <a:fillRect/>
          </a:stretch>
        </p:blipFill>
        <p:spPr>
          <a:xfrm>
            <a:off x="4495800" y="4572000"/>
            <a:ext cx="990600" cy="1085850"/>
          </a:xfrm>
          <a:prstGeom prst="rect">
            <a:avLst/>
          </a:prstGeom>
          <a:noFill/>
          <a:ln w="9525">
            <a:noFill/>
          </a:ln>
        </p:spPr>
      </p:pic>
      <p:pic>
        <p:nvPicPr>
          <p:cNvPr id="32786" name="Picture 19" descr="Picture8"/>
          <p:cNvPicPr>
            <a:picLocks noChangeAspect="1"/>
          </p:cNvPicPr>
          <p:nvPr/>
        </p:nvPicPr>
        <p:blipFill>
          <a:blip r:embed="rId3"/>
          <a:stretch>
            <a:fillRect/>
          </a:stretch>
        </p:blipFill>
        <p:spPr>
          <a:xfrm>
            <a:off x="4876800" y="5334000"/>
            <a:ext cx="990600" cy="1085850"/>
          </a:xfrm>
          <a:prstGeom prst="rect">
            <a:avLst/>
          </a:prstGeom>
          <a:noFill/>
          <a:ln w="9525">
            <a:noFill/>
          </a:ln>
        </p:spPr>
      </p:pic>
      <p:pic>
        <p:nvPicPr>
          <p:cNvPr id="32787" name="Picture 20" descr="Picture5"/>
          <p:cNvPicPr>
            <a:picLocks noChangeAspect="1"/>
          </p:cNvPicPr>
          <p:nvPr/>
        </p:nvPicPr>
        <p:blipFill>
          <a:blip r:embed="rId4"/>
          <a:stretch>
            <a:fillRect/>
          </a:stretch>
        </p:blipFill>
        <p:spPr>
          <a:xfrm>
            <a:off x="7467600" y="2057400"/>
            <a:ext cx="1371600" cy="1001713"/>
          </a:xfrm>
          <a:prstGeom prst="rect">
            <a:avLst/>
          </a:prstGeom>
          <a:noFill/>
          <a:ln w="9525">
            <a:noFill/>
          </a:ln>
        </p:spPr>
      </p:pic>
      <p:pic>
        <p:nvPicPr>
          <p:cNvPr id="32788" name="Picture 21" descr="Picture5"/>
          <p:cNvPicPr>
            <a:picLocks noChangeAspect="1"/>
          </p:cNvPicPr>
          <p:nvPr/>
        </p:nvPicPr>
        <p:blipFill>
          <a:blip r:embed="rId4"/>
          <a:stretch>
            <a:fillRect/>
          </a:stretch>
        </p:blipFill>
        <p:spPr>
          <a:xfrm>
            <a:off x="4113213" y="1905000"/>
            <a:ext cx="1258887" cy="1112838"/>
          </a:xfrm>
          <a:prstGeom prst="rect">
            <a:avLst/>
          </a:prstGeom>
          <a:noFill/>
          <a:ln w="9525">
            <a:noFill/>
          </a:ln>
        </p:spPr>
      </p:pic>
      <p:pic>
        <p:nvPicPr>
          <p:cNvPr id="32789" name="Picture 22" descr="Picture5"/>
          <p:cNvPicPr>
            <a:picLocks noChangeAspect="1"/>
          </p:cNvPicPr>
          <p:nvPr/>
        </p:nvPicPr>
        <p:blipFill>
          <a:blip r:embed="rId4"/>
          <a:stretch>
            <a:fillRect/>
          </a:stretch>
        </p:blipFill>
        <p:spPr>
          <a:xfrm>
            <a:off x="4419600" y="1195388"/>
            <a:ext cx="952500" cy="842962"/>
          </a:xfrm>
          <a:prstGeom prst="rect">
            <a:avLst/>
          </a:prstGeom>
          <a:noFill/>
          <a:ln w="9525">
            <a:noFill/>
          </a:ln>
        </p:spPr>
      </p:pic>
      <p:pic>
        <p:nvPicPr>
          <p:cNvPr id="32790" name="Picture 23" descr="Picture5"/>
          <p:cNvPicPr>
            <a:picLocks noChangeAspect="1"/>
          </p:cNvPicPr>
          <p:nvPr/>
        </p:nvPicPr>
        <p:blipFill>
          <a:blip r:embed="rId4"/>
          <a:stretch>
            <a:fillRect/>
          </a:stretch>
        </p:blipFill>
        <p:spPr>
          <a:xfrm>
            <a:off x="762000" y="1827213"/>
            <a:ext cx="1181100" cy="1046162"/>
          </a:xfrm>
          <a:prstGeom prst="rect">
            <a:avLst/>
          </a:prstGeom>
          <a:noFill/>
          <a:ln w="9525">
            <a:noFill/>
          </a:ln>
        </p:spPr>
      </p:pic>
      <p:pic>
        <p:nvPicPr>
          <p:cNvPr id="32791" name="Picture 24" descr="Picture5"/>
          <p:cNvPicPr>
            <a:picLocks noChangeAspect="1"/>
          </p:cNvPicPr>
          <p:nvPr/>
        </p:nvPicPr>
        <p:blipFill>
          <a:blip r:embed="rId4"/>
          <a:stretch>
            <a:fillRect/>
          </a:stretch>
        </p:blipFill>
        <p:spPr>
          <a:xfrm>
            <a:off x="6096000" y="1500188"/>
            <a:ext cx="952500" cy="842962"/>
          </a:xfrm>
          <a:prstGeom prst="rect">
            <a:avLst/>
          </a:prstGeom>
          <a:noFill/>
          <a:ln w="9525">
            <a:noFill/>
          </a:ln>
        </p:spPr>
      </p:pic>
      <p:pic>
        <p:nvPicPr>
          <p:cNvPr id="32792" name="Picture 25" descr="Picture5"/>
          <p:cNvPicPr>
            <a:picLocks noChangeAspect="1"/>
          </p:cNvPicPr>
          <p:nvPr/>
        </p:nvPicPr>
        <p:blipFill>
          <a:blip r:embed="rId4"/>
          <a:stretch>
            <a:fillRect/>
          </a:stretch>
        </p:blipFill>
        <p:spPr>
          <a:xfrm>
            <a:off x="3733800" y="609600"/>
            <a:ext cx="1905000" cy="865188"/>
          </a:xfrm>
          <a:prstGeom prst="rect">
            <a:avLst/>
          </a:prstGeom>
          <a:noFill/>
          <a:ln w="9525">
            <a:noFill/>
          </a:ln>
        </p:spPr>
      </p:pic>
      <p:pic>
        <p:nvPicPr>
          <p:cNvPr id="32793" name="Picture 26" descr="nnbutterfly2"/>
          <p:cNvPicPr>
            <a:picLocks noChangeAspect="1"/>
          </p:cNvPicPr>
          <p:nvPr/>
        </p:nvPicPr>
        <p:blipFill>
          <a:blip r:embed="rId5"/>
          <a:stretch>
            <a:fillRect/>
          </a:stretch>
        </p:blipFill>
        <p:spPr>
          <a:xfrm>
            <a:off x="5562600" y="4343400"/>
            <a:ext cx="800100" cy="466725"/>
          </a:xfrm>
          <a:prstGeom prst="rect">
            <a:avLst/>
          </a:prstGeom>
          <a:noFill/>
          <a:ln w="9525">
            <a:noFill/>
          </a:ln>
        </p:spPr>
      </p:pic>
      <p:pic>
        <p:nvPicPr>
          <p:cNvPr id="32794" name="Picture 27" descr="nnbutterfly2"/>
          <p:cNvPicPr>
            <a:picLocks noChangeAspect="1"/>
          </p:cNvPicPr>
          <p:nvPr/>
        </p:nvPicPr>
        <p:blipFill>
          <a:blip r:embed="rId5"/>
          <a:stretch>
            <a:fillRect/>
          </a:stretch>
        </p:blipFill>
        <p:spPr>
          <a:xfrm>
            <a:off x="2895600" y="4419600"/>
            <a:ext cx="800100" cy="466725"/>
          </a:xfrm>
          <a:prstGeom prst="rect">
            <a:avLst/>
          </a:prstGeom>
          <a:noFill/>
          <a:ln w="9525">
            <a:noFill/>
          </a:ln>
        </p:spPr>
      </p:pic>
      <p:pic>
        <p:nvPicPr>
          <p:cNvPr id="32795" name="Picture 28" descr="nnbutterfly2"/>
          <p:cNvPicPr>
            <a:picLocks noChangeAspect="1"/>
          </p:cNvPicPr>
          <p:nvPr/>
        </p:nvPicPr>
        <p:blipFill>
          <a:blip r:embed="rId5"/>
          <a:stretch>
            <a:fillRect/>
          </a:stretch>
        </p:blipFill>
        <p:spPr>
          <a:xfrm>
            <a:off x="4113213" y="3962400"/>
            <a:ext cx="801687" cy="466725"/>
          </a:xfrm>
          <a:prstGeom prst="rect">
            <a:avLst/>
          </a:prstGeom>
          <a:noFill/>
          <a:ln w="9525">
            <a:noFill/>
          </a:ln>
        </p:spPr>
      </p:pic>
      <p:pic>
        <p:nvPicPr>
          <p:cNvPr id="32796" name="Picture 29" descr="nnbutterfly2"/>
          <p:cNvPicPr>
            <a:picLocks noChangeAspect="1"/>
          </p:cNvPicPr>
          <p:nvPr/>
        </p:nvPicPr>
        <p:blipFill>
          <a:blip r:embed="rId5"/>
          <a:stretch>
            <a:fillRect/>
          </a:stretch>
        </p:blipFill>
        <p:spPr>
          <a:xfrm>
            <a:off x="1676400" y="3887788"/>
            <a:ext cx="800100" cy="465137"/>
          </a:xfrm>
          <a:prstGeom prst="rect">
            <a:avLst/>
          </a:prstGeom>
          <a:noFill/>
          <a:ln w="9525">
            <a:noFill/>
          </a:ln>
        </p:spPr>
      </p:pic>
      <p:pic>
        <p:nvPicPr>
          <p:cNvPr id="32797" name="Picture 30" descr="nnbutterfly2"/>
          <p:cNvPicPr>
            <a:picLocks noChangeAspect="1"/>
          </p:cNvPicPr>
          <p:nvPr/>
        </p:nvPicPr>
        <p:blipFill>
          <a:blip r:embed="rId5"/>
          <a:stretch>
            <a:fillRect/>
          </a:stretch>
        </p:blipFill>
        <p:spPr>
          <a:xfrm>
            <a:off x="6553200" y="3733800"/>
            <a:ext cx="800100" cy="466725"/>
          </a:xfrm>
          <a:prstGeom prst="rect">
            <a:avLst/>
          </a:prstGeom>
          <a:noFill/>
          <a:ln w="9525">
            <a:noFill/>
          </a:ln>
        </p:spPr>
      </p:pic>
      <p:pic>
        <p:nvPicPr>
          <p:cNvPr id="32798" name="Picture 31" descr="Picture5"/>
          <p:cNvPicPr>
            <a:picLocks noChangeAspect="1"/>
          </p:cNvPicPr>
          <p:nvPr/>
        </p:nvPicPr>
        <p:blipFill>
          <a:blip r:embed="rId4"/>
          <a:stretch>
            <a:fillRect/>
          </a:stretch>
        </p:blipFill>
        <p:spPr>
          <a:xfrm>
            <a:off x="2286000" y="990600"/>
            <a:ext cx="1371600" cy="1001713"/>
          </a:xfrm>
          <a:prstGeom prst="rect">
            <a:avLst/>
          </a:prstGeom>
          <a:noFill/>
          <a:ln w="9525">
            <a:noFill/>
          </a:ln>
        </p:spPr>
      </p:pic>
      <p:pic>
        <p:nvPicPr>
          <p:cNvPr id="32799" name="Picture 32" descr="Picture5"/>
          <p:cNvPicPr>
            <a:picLocks noChangeAspect="1"/>
          </p:cNvPicPr>
          <p:nvPr/>
        </p:nvPicPr>
        <p:blipFill>
          <a:blip r:embed="rId4"/>
          <a:stretch>
            <a:fillRect/>
          </a:stretch>
        </p:blipFill>
        <p:spPr>
          <a:xfrm>
            <a:off x="2286000" y="2590800"/>
            <a:ext cx="1371600" cy="1001713"/>
          </a:xfrm>
          <a:prstGeom prst="rect">
            <a:avLst/>
          </a:prstGeom>
          <a:noFill/>
          <a:ln w="9525">
            <a:noFill/>
          </a:ln>
        </p:spPr>
      </p:pic>
      <p:pic>
        <p:nvPicPr>
          <p:cNvPr id="13346" name="AVSEQ02.mp3">
            <a:hlinkClick r:id="" action="ppaction://media"/>
          </p:cNvPr>
          <p:cNvPicPr>
            <a:picLocks noRot="1" noChangeAspect="1"/>
          </p:cNvPicPr>
          <p:nvPr>
            <a:audioFile r:link="rId6"/>
            <p:extLst>
              <p:ext uri="{DAA4B4D4-6D71-4841-9C94-3DE7FCFB9230}">
                <p14:media xmlns:p14="http://schemas.microsoft.com/office/powerpoint/2010/main" r:link="rId7"/>
              </p:ext>
            </p:extLst>
          </p:nvPr>
        </p:nvPicPr>
        <p:blipFill>
          <a:blip r:embed="rId8"/>
          <a:stretch>
            <a:fillRect/>
          </a:stretch>
        </p:blipFill>
        <p:spPr>
          <a:xfrm>
            <a:off x="4191000" y="7315200"/>
            <a:ext cx="304800" cy="304800"/>
          </a:xfrm>
          <a:prstGeom prst="rect">
            <a:avLst/>
          </a:prstGeom>
          <a:noFill/>
          <a:ln w="9525">
            <a:noFill/>
          </a:ln>
        </p:spPr>
      </p:pic>
      <p:sp>
        <p:nvSpPr>
          <p:cNvPr id="32801" name="WordArt 37"/>
          <p:cNvSpPr>
            <a:spLocks noTextEdit="1"/>
          </p:cNvSpPr>
          <p:nvPr/>
        </p:nvSpPr>
        <p:spPr>
          <a:xfrm>
            <a:off x="1143000" y="1371600"/>
            <a:ext cx="6553200" cy="3581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3600" b="1">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rPr>
              <a:t>CHÀO CÁC EM !</a:t>
            </a:r>
            <a:endParaRPr lang="en-US" sz="3600" b="1">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nodePh="1">
                                  <p:stCondLst>
                                    <p:cond delay="0"/>
                                  </p:stCondLst>
                                  <p:endCondLst>
                                    <p:cond evt="onNext" delay="0">
                                      <p:tgtEl>
                                        <p:sldTgt/>
                                      </p:tgtEl>
                                    </p:cond>
                                    <p:cond evt="begin" delay="0">
                                      <p:tn val="5"/>
                                    </p:cond>
                                  </p:endCondLst>
                                  <p:childTnLst>
                                    <p:animClr clrSpc="hsl" dir="cw">
                                      <p:cBhvr override="childStyle">
                                        <p:cTn id="6" dur="2000" fill="hold"/>
                                        <p:tgtEl>
                                          <p:spTgt spid="13316"/>
                                        </p:tgtEl>
                                        <p:attrNameLst>
                                          <p:attrName>style.color</p:attrName>
                                        </p:attrNameLst>
                                      </p:cBhvr>
                                      <p:by>
                                        <p:hsl h="10842240" s="0" l="0"/>
                                      </p:by>
                                    </p:animClr>
                                    <p:animClr clrSpc="hsl" dir="cw">
                                      <p:cBhvr>
                                        <p:cTn id="7" dur="2000" fill="hold"/>
                                        <p:tgtEl>
                                          <p:spTgt spid="13316"/>
                                        </p:tgtEl>
                                        <p:attrNameLst>
                                          <p:attrName>fillcolor</p:attrName>
                                        </p:attrNameLst>
                                      </p:cBhvr>
                                      <p:by>
                                        <p:hsl h="10842240" s="0" l="0"/>
                                      </p:by>
                                    </p:animClr>
                                    <p:animClr clrSpc="hsl" dir="cw">
                                      <p:cBhvr>
                                        <p:cTn id="8" dur="2000" fill="hold"/>
                                        <p:tgtEl>
                                          <p:spTgt spid="13316"/>
                                        </p:tgtEl>
                                        <p:attrNameLst>
                                          <p:attrName>stroke.color</p:attrName>
                                        </p:attrNameLst>
                                      </p:cBhvr>
                                      <p:by>
                                        <p:hsl h="10842240" s="0" l="0"/>
                                      </p:by>
                                    </p:animClr>
                                    <p:set>
                                      <p:cBhvr>
                                        <p:cTn id="9" dur="2000" fill="hold"/>
                                        <p:tgtEl>
                                          <p:spTgt spid="13316"/>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221935" fill="hold"/>
                                        <p:tgtEl>
                                          <p:spTgt spid="133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3346"/>
                </p:tgtEl>
              </p:cMediaNode>
            </p:audio>
          </p:childTnLst>
        </p:cTn>
      </p:par>
    </p:tnLst>
    <p:bldLst>
      <p:bldP spid="133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60" name="AutoShape 24"/>
          <p:cNvSpPr/>
          <p:nvPr/>
        </p:nvSpPr>
        <p:spPr>
          <a:xfrm>
            <a:off x="179388" y="411163"/>
            <a:ext cx="8705850" cy="6742112"/>
          </a:xfrm>
          <a:prstGeom prst="irregularSeal1">
            <a:avLst/>
          </a:prstGeom>
          <a:gradFill rotWithShape="1">
            <a:gsLst>
              <a:gs pos="0">
                <a:srgbClr val="FF0000"/>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defTabSz="457200" eaLnBrk="1" hangingPunct="1">
              <a:spcBef>
                <a:spcPct val="0"/>
              </a:spcBef>
              <a:buNone/>
            </a:pPr>
            <a:endParaRPr lang="en-US" altLang="en-US" sz="1800" dirty="0">
              <a:ea typeface="Arial" panose="020B0604020202020204" pitchFamily="34" charset="0"/>
            </a:endParaRPr>
          </a:p>
        </p:txBody>
      </p:sp>
      <p:sp>
        <p:nvSpPr>
          <p:cNvPr id="7171" name="Rectangle 5"/>
          <p:cNvSpPr/>
          <p:nvPr/>
        </p:nvSpPr>
        <p:spPr>
          <a:xfrm>
            <a:off x="1912938" y="638175"/>
            <a:ext cx="5470525" cy="4572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B0F0"/>
                </a:solidFill>
                <a:latin typeface="Times New Roman" panose="02020603050405020304" pitchFamily="18" charset="0"/>
              </a:rPr>
              <a:t>Thứ Năm, ngày 25  tháng 1 năm 2021</a:t>
            </a:r>
            <a:endParaRPr lang="en-US" altLang="en-US" sz="4400" b="1" dirty="0">
              <a:solidFill>
                <a:srgbClr val="00B0F0"/>
              </a:solidFill>
              <a:latin typeface="Times New Roman" panose="02020603050405020304" pitchFamily="18" charset="0"/>
            </a:endParaRPr>
          </a:p>
          <a:p>
            <a:pPr marL="0" lvl="0" indent="0" algn="ctr">
              <a:spcBef>
                <a:spcPct val="0"/>
              </a:spcBef>
              <a:buNone/>
            </a:pPr>
            <a:r>
              <a:rPr lang="en-US" altLang="en-US" sz="4400" b="1" u="sng" dirty="0">
                <a:solidFill>
                  <a:srgbClr val="00B050"/>
                </a:solidFill>
                <a:latin typeface="Times New Roman" panose="02020603050405020304" pitchFamily="18" charset="0"/>
              </a:rPr>
              <a:t>Luyện từ và câu</a:t>
            </a:r>
            <a:endParaRPr lang="en-US" altLang="en-US" sz="4400" b="1" u="sng" dirty="0">
              <a:solidFill>
                <a:srgbClr val="00B050"/>
              </a:solidFill>
              <a:latin typeface="Times New Roman" panose="02020603050405020304" pitchFamily="18" charset="0"/>
            </a:endParaRPr>
          </a:p>
        </p:txBody>
      </p:sp>
      <p:sp>
        <p:nvSpPr>
          <p:cNvPr id="7172" name="WordArt 10"/>
          <p:cNvSpPr>
            <a:spLocks noTextEdit="1"/>
          </p:cNvSpPr>
          <p:nvPr/>
        </p:nvSpPr>
        <p:spPr>
          <a:xfrm>
            <a:off x="1684338" y="2068513"/>
            <a:ext cx="5927725" cy="1373187"/>
          </a:xfrm>
          <a:prstGeom prst="rect">
            <a:avLst/>
          </a:prstGeom>
        </p:spPr>
        <p:txBody>
          <a:bodyPr wrap="none" fromWordArt="1">
            <a:prstTxWarp prst="textPlain">
              <a:avLst>
                <a:gd name="adj" fmla="val 50329"/>
              </a:avLst>
            </a:prstTxWarp>
            <a:normAutofit/>
          </a:bodyPr>
          <a:p>
            <a:pPr algn="ctr"/>
            <a:r>
              <a:rPr lang="en-US" sz="3600" b="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ĐỘNG TỪ</a:t>
            </a:r>
            <a:endParaRPr lang="en-US" sz="3600" b="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65560"/>
                                        </p:tgtEl>
                                        <p:attrNameLst>
                                          <p:attrName>style.visibility</p:attrName>
                                        </p:attrNameLst>
                                      </p:cBhvr>
                                      <p:to>
                                        <p:strVal val="visible"/>
                                      </p:to>
                                    </p:set>
                                    <p:anim calcmode="lin" valueType="num">
                                      <p:cBhvr>
                                        <p:cTn id="7" dur="5000" fill="hold"/>
                                        <p:tgtEl>
                                          <p:spTgt spid="65560"/>
                                        </p:tgtEl>
                                        <p:attrNameLst>
                                          <p:attrName>ppt_w</p:attrName>
                                        </p:attrNameLst>
                                      </p:cBhvr>
                                      <p:tavLst>
                                        <p:tav tm="0">
                                          <p:val>
                                            <p:fltVal val="0.000000"/>
                                          </p:val>
                                        </p:tav>
                                        <p:tav tm="100000">
                                          <p:val>
                                            <p:strVal val="#ppt_w"/>
                                          </p:val>
                                        </p:tav>
                                      </p:tavLst>
                                    </p:anim>
                                    <p:anim calcmode="lin" valueType="num">
                                      <p:cBhvr>
                                        <p:cTn id="8" dur="5000" fill="hold"/>
                                        <p:tgtEl>
                                          <p:spTgt spid="65560"/>
                                        </p:tgtEl>
                                        <p:attrNameLst>
                                          <p:attrName>ppt_h</p:attrName>
                                        </p:attrNameLst>
                                      </p:cBhvr>
                                      <p:tavLst>
                                        <p:tav tm="0">
                                          <p:val>
                                            <p:fltVal val="0.000000"/>
                                          </p:val>
                                        </p:tav>
                                        <p:tav tm="100000">
                                          <p:val>
                                            <p:strVal val="#ppt_h"/>
                                          </p:val>
                                        </p:tav>
                                      </p:tavLst>
                                    </p:anim>
                                    <p:anim calcmode="lin" valueType="num">
                                      <p:cBhvr>
                                        <p:cTn id="9" dur="5000" fill="hold"/>
                                        <p:tgtEl>
                                          <p:spTgt spid="65560"/>
                                        </p:tgtEl>
                                        <p:attrNameLst>
                                          <p:attrName>ppt_x</p:attrName>
                                        </p:attrNameLst>
                                      </p:cBhvr>
                                      <p:tavLst>
                                        <p:tav tm="0">
                                          <p:val>
                                            <p:fltVal val="0.500000"/>
                                          </p:val>
                                        </p:tav>
                                        <p:tav tm="100000">
                                          <p:val>
                                            <p:strVal val="#ppt_x"/>
                                          </p:val>
                                        </p:tav>
                                      </p:tavLst>
                                    </p:anim>
                                    <p:anim calcmode="lin" valueType="num">
                                      <p:cBhvr>
                                        <p:cTn id="10" dur="5000" fill="hold"/>
                                        <p:tgtEl>
                                          <p:spTgt spid="65560"/>
                                        </p:tgtEl>
                                        <p:attrNameLst>
                                          <p:attrName>ppt_y</p:attrName>
                                        </p:attrNameLst>
                                      </p:cBhvr>
                                      <p:tavLst>
                                        <p:tav tm="0">
                                          <p:val>
                                            <p:fltVal val="0.500000"/>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checkerboard(across)">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12"/>
          <p:cNvSpPr/>
          <p:nvPr/>
        </p:nvSpPr>
        <p:spPr>
          <a:xfrm>
            <a:off x="228600" y="1760538"/>
            <a:ext cx="8229600" cy="990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sp>
        <p:nvSpPr>
          <p:cNvPr id="19469" name="Rectangle 13"/>
          <p:cNvSpPr/>
          <p:nvPr/>
        </p:nvSpPr>
        <p:spPr>
          <a:xfrm>
            <a:off x="36513" y="1516063"/>
            <a:ext cx="4264025" cy="5029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vi-VN" altLang="en-US" sz="2600" b="1" i="1" u="sng" dirty="0">
                <a:solidFill>
                  <a:schemeClr val="accent2"/>
                </a:solidFill>
                <a:latin typeface="Times New Roman" panose="02020603050405020304" pitchFamily="18" charset="0"/>
                <a:cs typeface="Times New Roman" panose="02020603050405020304" pitchFamily="18" charset="0"/>
              </a:rPr>
              <a:t>1. </a:t>
            </a:r>
            <a:r>
              <a:rPr lang="en-US" altLang="en-US" sz="2600" b="1" i="1" u="sng" dirty="0">
                <a:solidFill>
                  <a:schemeClr val="accent2"/>
                </a:solidFill>
                <a:latin typeface="Times New Roman" panose="02020603050405020304" pitchFamily="18" charset="0"/>
                <a:cs typeface="Times New Roman" panose="02020603050405020304" pitchFamily="18" charset="0"/>
              </a:rPr>
              <a:t>Đọc đoạn văn sau:</a:t>
            </a:r>
            <a:r>
              <a:rPr lang="en-US" altLang="en-US" sz="2600" b="1" dirty="0">
                <a:solidFill>
                  <a:srgbClr val="FF3300"/>
                </a:solidFill>
                <a:latin typeface="Times New Roman" panose="02020603050405020304" pitchFamily="18" charset="0"/>
                <a:cs typeface="Times New Roman" panose="02020603050405020304" pitchFamily="18" charset="0"/>
              </a:rPr>
              <a:t>      </a:t>
            </a:r>
            <a:endParaRPr lang="en-US" altLang="en-US" sz="2600" b="1" dirty="0">
              <a:solidFill>
                <a:srgbClr val="FF3300"/>
              </a:solidFill>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Anh nhìn trăng v</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 nghĩ tới</a:t>
            </a:r>
            <a:endParaRPr lang="en-US" altLang="en-US" sz="26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ng</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y mai </a:t>
            </a:r>
            <a:r>
              <a:rPr lang="en-US" altLang="en-US" sz="2600" b="1" dirty="0">
                <a:latin typeface="Times New Roman" panose="02020603050405020304" pitchFamily="18" charset="0"/>
                <a:ea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 Mươi mười lăm năm nữa</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thôi, các em sẽ thấy cũng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dưới ánh trăng n</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y,</a:t>
            </a:r>
            <a:r>
              <a:rPr lang="vi-VN" altLang="en-US" sz="2600" b="1" dirty="0">
                <a:latin typeface="Times New Roman" panose="02020603050405020304" pitchFamily="18" charset="0"/>
                <a:cs typeface="Times New Roman" panose="02020603050405020304" pitchFamily="18" charset="0"/>
              </a:rPr>
              <a:t> </a:t>
            </a:r>
            <a:r>
              <a:rPr lang="en-US" altLang="en-US" sz="2600" b="1" dirty="0">
                <a:latin typeface="Times New Roman" panose="02020603050405020304" pitchFamily="18" charset="0"/>
                <a:cs typeface="Times New Roman" panose="02020603050405020304" pitchFamily="18" charset="0"/>
              </a:rPr>
              <a:t>dòng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vi-VN" altLang="en-US" sz="2600" b="1" dirty="0">
                <a:latin typeface="Times New Roman" panose="02020603050405020304" pitchFamily="18" charset="0"/>
                <a:cs typeface="Times New Roman" panose="02020603050405020304" pitchFamily="18" charset="0"/>
              </a:rPr>
              <a:t>thác</a:t>
            </a:r>
            <a:r>
              <a:rPr lang="en-US" altLang="en-US" sz="2600" b="1" dirty="0">
                <a:latin typeface="Times New Roman" panose="02020603050405020304" pitchFamily="18" charset="0"/>
                <a:cs typeface="Times New Roman" panose="02020603050405020304" pitchFamily="18" charset="0"/>
              </a:rPr>
              <a:t>nước đổ xuống l</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m chạy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máy phát điện; ở giữa biển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rộng cờ đỏ sao v</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ng phấp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phới bay trên những con </a:t>
            </a:r>
            <a:endParaRPr lang="en-US" altLang="en-US" sz="26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t</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u lớn.</a:t>
            </a:r>
            <a:endParaRPr lang="vi-VN" altLang="en-US" sz="2600" b="1" dirty="0">
              <a:latin typeface="Times New Roman" panose="02020603050405020304" pitchFamily="18" charset="0"/>
              <a:cs typeface="Times New Roman" panose="02020603050405020304" pitchFamily="18" charset="0"/>
            </a:endParaRPr>
          </a:p>
          <a:p>
            <a:pPr marL="342900" lvl="0" indent="-342900" algn="r" eaLnBrk="1" hangingPunct="1">
              <a:lnSpc>
                <a:spcPct val="90000"/>
              </a:lnSpc>
              <a:spcBef>
                <a:spcPct val="0"/>
              </a:spcBef>
              <a:buNone/>
            </a:pPr>
            <a:r>
              <a:rPr lang="vi-VN" altLang="en-US" sz="2000" b="1" dirty="0">
                <a:latin typeface="Times New Roman" panose="02020603050405020304" pitchFamily="18" charset="0"/>
                <a:cs typeface="Times New Roman" panose="02020603050405020304" pitchFamily="18" charset="0"/>
              </a:rPr>
              <a:t>Theo: Thép Mới</a:t>
            </a:r>
            <a:endParaRPr lang="en-US" altLang="en-US" sz="2000" b="1" dirty="0">
              <a:latin typeface="Times New Roman" panose="02020603050405020304" pitchFamily="18" charset="0"/>
              <a:ea typeface="Times New Roman" panose="02020603050405020304" pitchFamily="18" charset="0"/>
            </a:endParaRPr>
          </a:p>
        </p:txBody>
      </p:sp>
      <p:sp>
        <p:nvSpPr>
          <p:cNvPr id="19470" name="Rectangle 14"/>
          <p:cNvSpPr/>
          <p:nvPr/>
        </p:nvSpPr>
        <p:spPr>
          <a:xfrm>
            <a:off x="4273550" y="1458913"/>
            <a:ext cx="4724400" cy="3124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800" b="1" i="1" dirty="0">
                <a:latin typeface="Century Schoolbook" panose="02040604050505020304" pitchFamily="18" charset="0"/>
              </a:rPr>
              <a:t> </a:t>
            </a:r>
            <a:r>
              <a:rPr lang="vi-VN" altLang="en-US" sz="2800" b="1" i="1" u="sng" dirty="0">
                <a:solidFill>
                  <a:schemeClr val="accent2"/>
                </a:solidFill>
                <a:latin typeface="Times New Roman" panose="02020603050405020304" pitchFamily="18" charset="0"/>
                <a:cs typeface="Arial" panose="020B0604020202020204" pitchFamily="34" charset="0"/>
              </a:rPr>
              <a:t>2. Tìm các </a:t>
            </a:r>
            <a:r>
              <a:rPr lang="en-US" altLang="en-US" sz="2800" u="sng" dirty="0">
                <a:solidFill>
                  <a:srgbClr val="000066"/>
                </a:solidFill>
                <a:latin typeface="Times New Roman" panose="02020603050405020304" pitchFamily="18" charset="0"/>
              </a:rPr>
              <a:t>từ</a:t>
            </a:r>
            <a:r>
              <a:rPr lang="vi-VN" altLang="en-US" sz="2800" b="1" i="1" u="sng" dirty="0">
                <a:solidFill>
                  <a:schemeClr val="accent2"/>
                </a:solidFill>
                <a:latin typeface="Times New Roman" panose="02020603050405020304" pitchFamily="18" charset="0"/>
                <a:cs typeface="Arial" panose="020B0604020202020204" pitchFamily="34" charset="0"/>
              </a:rPr>
              <a:t> </a:t>
            </a:r>
            <a:endParaRPr lang="vi-VN" altLang="en-US" sz="2800" b="1" i="1" u="sng" dirty="0">
              <a:solidFill>
                <a:schemeClr val="accent2"/>
              </a:solidFill>
              <a:latin typeface="Times New Roman" panose="02020603050405020304" pitchFamily="18" charset="0"/>
              <a:cs typeface="Arial" panose="020B0604020202020204" pitchFamily="34" charset="0"/>
            </a:endParaRPr>
          </a:p>
          <a:p>
            <a:pPr marL="342900" lvl="0" indent="-342900" eaLnBrk="1" hangingPunct="1">
              <a:lnSpc>
                <a:spcPct val="90000"/>
              </a:lnSpc>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Chỉ hoạt động</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Của anh chiến sĩ</a:t>
            </a:r>
            <a:r>
              <a:rPr lang="en-US" altLang="en-US" sz="2800" dirty="0">
                <a:latin typeface="Times New Roman" panose="02020603050405020304" pitchFamily="18" charset="0"/>
                <a:cs typeface="Times New Roman" panose="02020603050405020304" pitchFamily="18" charset="0"/>
              </a:rPr>
              <a:t>:</a:t>
            </a:r>
            <a:endParaRPr lang="en-US" altLang="en-US" sz="28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Của thiếu nhi</a:t>
            </a:r>
            <a:r>
              <a:rPr lang="en-US" altLang="en-US" sz="2800" dirty="0">
                <a:latin typeface="Times New Roman" panose="02020603050405020304" pitchFamily="18" charset="0"/>
                <a:cs typeface="Times New Roman" panose="02020603050405020304" pitchFamily="18" charset="0"/>
              </a:rPr>
              <a:t>:</a:t>
            </a:r>
            <a:endParaRPr lang="en-US" altLang="en-US" sz="28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8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Chỉ trạng thái của các sự vật</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Dòng thác:</a:t>
            </a:r>
            <a:endParaRPr lang="en-US" altLang="en-US" sz="2800" b="1" i="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Lá cờ:      </a:t>
            </a:r>
            <a:endParaRPr lang="en-US" altLang="en-US" sz="28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800" b="1" dirty="0">
              <a:latin typeface="Times New Roman" panose="02020603050405020304" pitchFamily="18" charset="0"/>
              <a:ea typeface="Times New Roman" panose="02020603050405020304" pitchFamily="18" charset="0"/>
            </a:endParaRPr>
          </a:p>
        </p:txBody>
      </p:sp>
      <p:sp>
        <p:nvSpPr>
          <p:cNvPr id="2" name="Rectangle 12"/>
          <p:cNvSpPr/>
          <p:nvPr/>
        </p:nvSpPr>
        <p:spPr>
          <a:xfrm>
            <a:off x="5538788" y="4124325"/>
            <a:ext cx="1138237"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bay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3" name="Rectangle 12"/>
          <p:cNvSpPr/>
          <p:nvPr/>
        </p:nvSpPr>
        <p:spPr>
          <a:xfrm>
            <a:off x="6616700" y="5570538"/>
            <a:ext cx="18288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3000" b="1" i="1" dirty="0">
              <a:solidFill>
                <a:schemeClr val="accent2"/>
              </a:solidFill>
              <a:latin typeface="Times New Roman" panose="02020603050405020304" pitchFamily="18" charset="0"/>
              <a:ea typeface="Times New Roman" panose="02020603050405020304" pitchFamily="18" charset="0"/>
            </a:endParaRPr>
          </a:p>
        </p:txBody>
      </p:sp>
      <p:sp>
        <p:nvSpPr>
          <p:cNvPr id="4" name="Rectangle 12"/>
          <p:cNvSpPr/>
          <p:nvPr/>
        </p:nvSpPr>
        <p:spPr>
          <a:xfrm>
            <a:off x="6289675" y="3460750"/>
            <a:ext cx="22098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1800" b="1" dirty="0"/>
          </a:p>
          <a:p>
            <a:pPr marL="342900" lvl="0" indent="-342900" algn="ctr" eaLnBrk="1" hangingPunct="1">
              <a:spcBef>
                <a:spcPct val="0"/>
              </a:spcBef>
              <a:buNone/>
            </a:pPr>
            <a:r>
              <a:rPr lang="en-US" altLang="en-US" sz="3000" b="1" i="1" dirty="0">
                <a:solidFill>
                  <a:schemeClr val="accent2"/>
                </a:solidFill>
                <a:latin typeface="Times New Roman" panose="02020603050405020304" pitchFamily="18" charset="0"/>
                <a:cs typeface="Times New Roman" panose="02020603050405020304" pitchFamily="18" charset="0"/>
              </a:rPr>
              <a:t>đổ (xuống)</a:t>
            </a:r>
            <a:endParaRPr lang="en-US" altLang="en-US" sz="3000" b="1" i="1" dirty="0">
              <a:solidFill>
                <a:schemeClr val="accent2"/>
              </a:solidFill>
              <a:latin typeface="Times New Roman" panose="02020603050405020304" pitchFamily="18" charset="0"/>
              <a:cs typeface="Times New Roman" panose="02020603050405020304" pitchFamily="18" charset="0"/>
            </a:endParaRPr>
          </a:p>
          <a:p>
            <a:pPr marL="342900" lvl="0" indent="-342900" algn="ctr" eaLnBrk="1" hangingPunct="1">
              <a:spcBef>
                <a:spcPct val="0"/>
              </a:spcBef>
              <a:buNone/>
            </a:pPr>
            <a:endParaRPr lang="en-US" altLang="en-US" sz="2800" b="1" i="1" dirty="0"/>
          </a:p>
        </p:txBody>
      </p:sp>
      <p:sp>
        <p:nvSpPr>
          <p:cNvPr id="5" name="Rectangle 12"/>
          <p:cNvSpPr/>
          <p:nvPr/>
        </p:nvSpPr>
        <p:spPr>
          <a:xfrm>
            <a:off x="7134225" y="2163763"/>
            <a:ext cx="2057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nhìn, nghĩ</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6" name="Rectangle 12"/>
          <p:cNvSpPr/>
          <p:nvPr/>
        </p:nvSpPr>
        <p:spPr>
          <a:xfrm>
            <a:off x="6137275" y="2562225"/>
            <a:ext cx="2362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thấy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53259" name="Line 38"/>
          <p:cNvSpPr/>
          <p:nvPr/>
        </p:nvSpPr>
        <p:spPr>
          <a:xfrm>
            <a:off x="4325938" y="1608138"/>
            <a:ext cx="0" cy="4495800"/>
          </a:xfrm>
          <a:prstGeom prst="line">
            <a:avLst/>
          </a:prstGeom>
          <a:ln w="28575" cap="flat" cmpd="sng">
            <a:solidFill>
              <a:schemeClr val="tx1"/>
            </a:solidFill>
            <a:prstDash val="solid"/>
            <a:headEnd type="none" w="med" len="med"/>
            <a:tailEnd type="none" w="med" len="med"/>
          </a:ln>
        </p:spPr>
      </p:sp>
      <p:sp>
        <p:nvSpPr>
          <p:cNvPr id="53264" name="Rectangle 16"/>
          <p:cNvSpPr/>
          <p:nvPr/>
        </p:nvSpPr>
        <p:spPr>
          <a:xfrm>
            <a:off x="268288" y="1066800"/>
            <a:ext cx="1735137" cy="4572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b="1" u="sng" dirty="0">
                <a:solidFill>
                  <a:srgbClr val="FF0066"/>
                </a:solidFill>
                <a:latin typeface="Times New Roman" panose="02020603050405020304" pitchFamily="18" charset="0"/>
              </a:rPr>
              <a:t>I. Nhận xét:</a:t>
            </a:r>
            <a:endParaRPr lang="en-US" altLang="en-US" sz="2400" b="1" u="sng" dirty="0">
              <a:solidFill>
                <a:srgbClr val="FF0066"/>
              </a:solidFill>
              <a:latin typeface="Times New Roman" panose="02020603050405020304" pitchFamily="18" charset="0"/>
            </a:endParaRPr>
          </a:p>
        </p:txBody>
      </p:sp>
      <p:sp>
        <p:nvSpPr>
          <p:cNvPr id="8204" name="Text Box 16"/>
          <p:cNvSpPr txBox="1"/>
          <p:nvPr/>
        </p:nvSpPr>
        <p:spPr>
          <a:xfrm>
            <a:off x="2905125" y="525463"/>
            <a:ext cx="2935288" cy="830262"/>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vi-VN" altLang="en-US" sz="4800" b="1" dirty="0">
                <a:solidFill>
                  <a:srgbClr val="FF0000"/>
                </a:solidFill>
                <a:latin typeface="Times New Roman" panose="02020603050405020304" pitchFamily="18" charset="0"/>
              </a:rPr>
              <a:t>Động từ</a:t>
            </a:r>
            <a:endParaRPr lang="en-US" altLang="en-US" sz="4800" b="1" dirty="0">
              <a:solidFill>
                <a:srgbClr val="FF0000"/>
              </a:solidFill>
              <a:latin typeface="Times New Roman" panose="02020603050405020304" pitchFamily="18" charset="0"/>
            </a:endParaRPr>
          </a:p>
        </p:txBody>
      </p:sp>
      <p:sp>
        <p:nvSpPr>
          <p:cNvPr id="8205" name="Rectangle 6"/>
          <p:cNvSpPr/>
          <p:nvPr/>
        </p:nvSpPr>
        <p:spPr>
          <a:xfrm>
            <a:off x="0" y="-28575"/>
            <a:ext cx="8745538"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3600" b="1" dirty="0">
                <a:solidFill>
                  <a:srgbClr val="000000"/>
                </a:solidFill>
                <a:latin typeface="Times New Roman" panose="02020603050405020304" pitchFamily="18" charset="0"/>
              </a:rPr>
              <a:t>Luyện từ và câu</a:t>
            </a:r>
            <a:endParaRPr lang="en-US" altLang="en-US" sz="3600" b="1" dirty="0">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box(in)">
                                      <p:cBhvr>
                                        <p:cTn id="7" dur="500"/>
                                        <p:tgtEl>
                                          <p:spTgt spid="5326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9469">
                                            <p:txEl>
                                              <p:charRg st="0" end="27"/>
                                            </p:txEl>
                                          </p:spTgt>
                                        </p:tgtEl>
                                        <p:attrNameLst>
                                          <p:attrName>style.visibility</p:attrName>
                                        </p:attrNameLst>
                                      </p:cBhvr>
                                      <p:to>
                                        <p:strVal val="visible"/>
                                      </p:to>
                                    </p:set>
                                    <p:animEffect transition="in" filter="strips(downLeft)">
                                      <p:cBhvr>
                                        <p:cTn id="12" dur="500"/>
                                        <p:tgtEl>
                                          <p:spTgt spid="19469">
                                            <p:txEl>
                                              <p:charRg st="0" end="27"/>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9469">
                                            <p:txEl>
                                              <p:charRg st="27" end="54"/>
                                            </p:txEl>
                                          </p:spTgt>
                                        </p:tgtEl>
                                        <p:attrNameLst>
                                          <p:attrName>style.visibility</p:attrName>
                                        </p:attrNameLst>
                                      </p:cBhvr>
                                      <p:to>
                                        <p:strVal val="visible"/>
                                      </p:to>
                                    </p:set>
                                    <p:animEffect transition="in" filter="strips(downLeft)">
                                      <p:cBhvr>
                                        <p:cTn id="15" dur="500"/>
                                        <p:tgtEl>
                                          <p:spTgt spid="19469">
                                            <p:txEl>
                                              <p:charRg st="27" end="5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9469">
                                            <p:txEl>
                                              <p:charRg st="54" end="65"/>
                                            </p:txEl>
                                          </p:spTgt>
                                        </p:tgtEl>
                                        <p:attrNameLst>
                                          <p:attrName>style.visibility</p:attrName>
                                        </p:attrNameLst>
                                      </p:cBhvr>
                                      <p:to>
                                        <p:strVal val="visible"/>
                                      </p:to>
                                    </p:set>
                                    <p:animEffect transition="in" filter="strips(downLeft)">
                                      <p:cBhvr>
                                        <p:cTn id="18" dur="500"/>
                                        <p:tgtEl>
                                          <p:spTgt spid="19469">
                                            <p:txEl>
                                              <p:charRg st="54" end="65"/>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9469">
                                            <p:txEl>
                                              <p:charRg st="65" end="88"/>
                                            </p:txEl>
                                          </p:spTgt>
                                        </p:tgtEl>
                                        <p:attrNameLst>
                                          <p:attrName>style.visibility</p:attrName>
                                        </p:attrNameLst>
                                      </p:cBhvr>
                                      <p:to>
                                        <p:strVal val="visible"/>
                                      </p:to>
                                    </p:set>
                                    <p:animEffect transition="in" filter="strips(downLeft)">
                                      <p:cBhvr>
                                        <p:cTn id="21" dur="500"/>
                                        <p:tgtEl>
                                          <p:spTgt spid="19469">
                                            <p:txEl>
                                              <p:charRg st="65" end="88"/>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19469">
                                            <p:txEl>
                                              <p:charRg st="88" end="115"/>
                                            </p:txEl>
                                          </p:spTgt>
                                        </p:tgtEl>
                                        <p:attrNameLst>
                                          <p:attrName>style.visibility</p:attrName>
                                        </p:attrNameLst>
                                      </p:cBhvr>
                                      <p:to>
                                        <p:strVal val="visible"/>
                                      </p:to>
                                    </p:set>
                                    <p:animEffect transition="in" filter="strips(downLeft)">
                                      <p:cBhvr>
                                        <p:cTn id="24" dur="500"/>
                                        <p:tgtEl>
                                          <p:spTgt spid="19469">
                                            <p:txEl>
                                              <p:charRg st="88" end="115"/>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19469">
                                            <p:txEl>
                                              <p:charRg st="115" end="141"/>
                                            </p:txEl>
                                          </p:spTgt>
                                        </p:tgtEl>
                                        <p:attrNameLst>
                                          <p:attrName>style.visibility</p:attrName>
                                        </p:attrNameLst>
                                      </p:cBhvr>
                                      <p:to>
                                        <p:strVal val="visible"/>
                                      </p:to>
                                    </p:set>
                                    <p:animEffect transition="in" filter="strips(downLeft)">
                                      <p:cBhvr>
                                        <p:cTn id="27" dur="500"/>
                                        <p:tgtEl>
                                          <p:spTgt spid="19469">
                                            <p:txEl>
                                              <p:charRg st="115" end="141"/>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19469">
                                            <p:txEl>
                                              <p:charRg st="141" end="169"/>
                                            </p:txEl>
                                          </p:spTgt>
                                        </p:tgtEl>
                                        <p:attrNameLst>
                                          <p:attrName>style.visibility</p:attrName>
                                        </p:attrNameLst>
                                      </p:cBhvr>
                                      <p:to>
                                        <p:strVal val="visible"/>
                                      </p:to>
                                    </p:set>
                                    <p:animEffect transition="in" filter="strips(downLeft)">
                                      <p:cBhvr>
                                        <p:cTn id="30" dur="500"/>
                                        <p:tgtEl>
                                          <p:spTgt spid="19469">
                                            <p:txEl>
                                              <p:charRg st="141" end="169"/>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19469">
                                            <p:txEl>
                                              <p:charRg st="169" end="197"/>
                                            </p:txEl>
                                          </p:spTgt>
                                        </p:tgtEl>
                                        <p:attrNameLst>
                                          <p:attrName>style.visibility</p:attrName>
                                        </p:attrNameLst>
                                      </p:cBhvr>
                                      <p:to>
                                        <p:strVal val="visible"/>
                                      </p:to>
                                    </p:set>
                                    <p:animEffect transition="in" filter="strips(downLeft)">
                                      <p:cBhvr>
                                        <p:cTn id="33" dur="500"/>
                                        <p:tgtEl>
                                          <p:spTgt spid="19469">
                                            <p:txEl>
                                              <p:charRg st="169" end="197"/>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19469">
                                            <p:txEl>
                                              <p:charRg st="197" end="223"/>
                                            </p:txEl>
                                          </p:spTgt>
                                        </p:tgtEl>
                                        <p:attrNameLst>
                                          <p:attrName>style.visibility</p:attrName>
                                        </p:attrNameLst>
                                      </p:cBhvr>
                                      <p:to>
                                        <p:strVal val="visible"/>
                                      </p:to>
                                    </p:set>
                                    <p:animEffect transition="in" filter="strips(downLeft)">
                                      <p:cBhvr>
                                        <p:cTn id="36" dur="500"/>
                                        <p:tgtEl>
                                          <p:spTgt spid="19469">
                                            <p:txEl>
                                              <p:charRg st="197" end="223"/>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19469">
                                            <p:txEl>
                                              <p:charRg st="223" end="248"/>
                                            </p:txEl>
                                          </p:spTgt>
                                        </p:tgtEl>
                                        <p:attrNameLst>
                                          <p:attrName>style.visibility</p:attrName>
                                        </p:attrNameLst>
                                      </p:cBhvr>
                                      <p:to>
                                        <p:strVal val="visible"/>
                                      </p:to>
                                    </p:set>
                                    <p:animEffect transition="in" filter="strips(downLeft)">
                                      <p:cBhvr>
                                        <p:cTn id="39" dur="500"/>
                                        <p:tgtEl>
                                          <p:spTgt spid="19469">
                                            <p:txEl>
                                              <p:charRg st="223" end="248"/>
                                            </p:txEl>
                                          </p:spTgt>
                                        </p:tgtEl>
                                      </p:cBhvr>
                                    </p:animEffect>
                                  </p:childTnLst>
                                </p:cTn>
                              </p:par>
                              <p:par>
                                <p:cTn id="40" presetID="18" presetClass="entr" presetSubtype="12" fill="hold" nodeType="withEffect">
                                  <p:stCondLst>
                                    <p:cond delay="0"/>
                                  </p:stCondLst>
                                  <p:childTnLst>
                                    <p:set>
                                      <p:cBhvr>
                                        <p:cTn id="41" dur="1" fill="hold">
                                          <p:stCondLst>
                                            <p:cond delay="0"/>
                                          </p:stCondLst>
                                        </p:cTn>
                                        <p:tgtEl>
                                          <p:spTgt spid="19469">
                                            <p:txEl>
                                              <p:charRg st="248" end="257"/>
                                            </p:txEl>
                                          </p:spTgt>
                                        </p:tgtEl>
                                        <p:attrNameLst>
                                          <p:attrName>style.visibility</p:attrName>
                                        </p:attrNameLst>
                                      </p:cBhvr>
                                      <p:to>
                                        <p:strVal val="visible"/>
                                      </p:to>
                                    </p:set>
                                    <p:animEffect transition="in" filter="strips(downLeft)">
                                      <p:cBhvr>
                                        <p:cTn id="42" dur="500"/>
                                        <p:tgtEl>
                                          <p:spTgt spid="19469">
                                            <p:txEl>
                                              <p:charRg st="248" end="257"/>
                                            </p:txEl>
                                          </p:spTgt>
                                        </p:tgtEl>
                                      </p:cBhvr>
                                    </p:animEffect>
                                  </p:childTnLst>
                                </p:cTn>
                              </p:par>
                              <p:par>
                                <p:cTn id="43" presetID="18" presetClass="entr" presetSubtype="12" fill="hold" nodeType="withEffect">
                                  <p:stCondLst>
                                    <p:cond delay="0"/>
                                  </p:stCondLst>
                                  <p:childTnLst>
                                    <p:set>
                                      <p:cBhvr>
                                        <p:cTn id="44" dur="1" fill="hold">
                                          <p:stCondLst>
                                            <p:cond delay="0"/>
                                          </p:stCondLst>
                                        </p:cTn>
                                        <p:tgtEl>
                                          <p:spTgt spid="19469">
                                            <p:txEl>
                                              <p:charRg st="257" end="272"/>
                                            </p:txEl>
                                          </p:spTgt>
                                        </p:tgtEl>
                                        <p:attrNameLst>
                                          <p:attrName>style.visibility</p:attrName>
                                        </p:attrNameLst>
                                      </p:cBhvr>
                                      <p:to>
                                        <p:strVal val="visible"/>
                                      </p:to>
                                    </p:set>
                                    <p:animEffect transition="in" filter="strips(downLeft)">
                                      <p:cBhvr>
                                        <p:cTn id="45" dur="500"/>
                                        <p:tgtEl>
                                          <p:spTgt spid="19469">
                                            <p:txEl>
                                              <p:charRg st="257" end="27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53259"/>
                                        </p:tgtEl>
                                        <p:attrNameLst>
                                          <p:attrName>style.visibility</p:attrName>
                                        </p:attrNameLst>
                                      </p:cBhvr>
                                      <p:to>
                                        <p:strVal val="visible"/>
                                      </p:to>
                                    </p:set>
                                    <p:animEffect transition="in" filter="box(in)">
                                      <p:cBhvr>
                                        <p:cTn id="50" dur="500"/>
                                        <p:tgtEl>
                                          <p:spTgt spid="53259"/>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9470"/>
                                        </p:tgtEl>
                                        <p:attrNameLst>
                                          <p:attrName>style.visibility</p:attrName>
                                        </p:attrNameLst>
                                      </p:cBhvr>
                                      <p:to>
                                        <p:strVal val="visible"/>
                                      </p:to>
                                    </p:set>
                                    <p:animEffect transition="in" filter="diamond(in)">
                                      <p:cBhvr>
                                        <p:cTn id="55" dur="2000"/>
                                        <p:tgtEl>
                                          <p:spTgt spid="1947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linds(horizont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ox(in)">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500"/>
                                        <p:tgtEl>
                                          <p:spTgt spid="2"/>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nodePh="1">
                                  <p:stCondLst>
                                    <p:cond delay="0"/>
                                  </p:stCondLst>
                                  <p:endCondLst>
                                    <p:cond evt="begin" delay="0">
                                      <p:tn val="79"/>
                                    </p:cond>
                                  </p:endCondLst>
                                  <p:childTnLst>
                                    <p:set>
                                      <p:cBhvr>
                                        <p:cTn id="80" dur="1" fill="hold">
                                          <p:stCondLst>
                                            <p:cond delay="0"/>
                                          </p:stCondLst>
                                        </p:cTn>
                                        <p:tgtEl>
                                          <p:spTgt spid="3"/>
                                        </p:tgtEl>
                                        <p:attrNameLst>
                                          <p:attrName>style.visibility</p:attrName>
                                        </p:attrNameLst>
                                      </p:cBhvr>
                                      <p:to>
                                        <p:strVal val="visible"/>
                                      </p:to>
                                    </p:set>
                                    <p:animEffect transition="in" filter="box(in)">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2" grpId="0"/>
      <p:bldP spid="3" grpId="0"/>
      <p:bldP spid="4" grpId="0"/>
      <p:bldP spid="5" grpId="0"/>
      <p:bldP spid="6" grpId="0"/>
      <p:bldP spid="532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12"/>
          <p:cNvSpPr/>
          <p:nvPr/>
        </p:nvSpPr>
        <p:spPr>
          <a:xfrm>
            <a:off x="228600" y="1760538"/>
            <a:ext cx="8229600" cy="990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sp>
        <p:nvSpPr>
          <p:cNvPr id="9219" name="Rectangle 13"/>
          <p:cNvSpPr/>
          <p:nvPr/>
        </p:nvSpPr>
        <p:spPr>
          <a:xfrm>
            <a:off x="0" y="1455738"/>
            <a:ext cx="4262438" cy="5029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600" b="1" i="1" u="sng" dirty="0">
                <a:solidFill>
                  <a:schemeClr val="accent2"/>
                </a:solidFill>
                <a:latin typeface="Times New Roman" panose="02020603050405020304" pitchFamily="18" charset="0"/>
                <a:cs typeface="Times New Roman" panose="02020603050405020304" pitchFamily="18" charset="0"/>
              </a:rPr>
              <a:t>1-Đọc đoạn văn sau:</a:t>
            </a:r>
            <a:r>
              <a:rPr lang="en-US" altLang="en-US" sz="2600" b="1" dirty="0">
                <a:solidFill>
                  <a:srgbClr val="FF3300"/>
                </a:solidFill>
                <a:latin typeface="Times New Roman" panose="02020603050405020304" pitchFamily="18" charset="0"/>
                <a:cs typeface="Times New Roman" panose="02020603050405020304" pitchFamily="18" charset="0"/>
              </a:rPr>
              <a:t>      </a:t>
            </a:r>
            <a:endParaRPr lang="en-US" altLang="en-US" sz="2600" b="1" dirty="0">
              <a:solidFill>
                <a:srgbClr val="FF3300"/>
              </a:solidFill>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Anh nhìn trăng v</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 nghĩ tới</a:t>
            </a:r>
            <a:endParaRPr lang="en-US" altLang="en-US" sz="26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ng</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y mai </a:t>
            </a:r>
            <a:r>
              <a:rPr lang="en-US" altLang="en-US" sz="2600" b="1" dirty="0">
                <a:latin typeface="Times New Roman" panose="02020603050405020304" pitchFamily="18" charset="0"/>
                <a:ea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 Mươi mười lăm năm nữa</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thôi, các em sẽ thấy cũng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dưới ánh trăng n</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y, dòng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nước đổ xuống l</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m chạy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máy phát điện; ở giữa biển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rộng cờ đỏ sao v</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ng phấp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phới bay trên những con </a:t>
            </a:r>
            <a:endParaRPr lang="en-US" altLang="en-US" sz="26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t</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u lớn.</a:t>
            </a:r>
            <a:endParaRPr lang="en-US" altLang="en-US" sz="2600" b="1" dirty="0">
              <a:latin typeface="Times New Roman" panose="02020603050405020304" pitchFamily="18" charset="0"/>
              <a:ea typeface="Times New Roman" panose="02020603050405020304" pitchFamily="18" charset="0"/>
            </a:endParaRPr>
          </a:p>
        </p:txBody>
      </p:sp>
      <p:sp>
        <p:nvSpPr>
          <p:cNvPr id="9220" name="Rectangle 14"/>
          <p:cNvSpPr/>
          <p:nvPr/>
        </p:nvSpPr>
        <p:spPr>
          <a:xfrm>
            <a:off x="4332288" y="1455738"/>
            <a:ext cx="4724400" cy="3124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vi-VN" altLang="en-US" sz="2400" b="1" i="1" u="sng" dirty="0">
                <a:solidFill>
                  <a:schemeClr val="accent2"/>
                </a:solidFill>
                <a:latin typeface="Times New Roman" panose="02020603050405020304" pitchFamily="18" charset="0"/>
              </a:rPr>
              <a:t>2. Tìm các </a:t>
            </a:r>
            <a:r>
              <a:rPr lang="en-US" altLang="en-US" sz="2400" u="sng" dirty="0">
                <a:solidFill>
                  <a:srgbClr val="000066"/>
                </a:solidFill>
                <a:latin typeface="Times New Roman" panose="02020603050405020304" pitchFamily="18" charset="0"/>
              </a:rPr>
              <a:t>từ</a:t>
            </a:r>
            <a:r>
              <a:rPr lang="vi-VN" altLang="en-US" sz="2400" dirty="0">
                <a:latin typeface="Times New Roman" panose="02020603050405020304" pitchFamily="18" charset="0"/>
              </a:rPr>
              <a:t> </a:t>
            </a:r>
            <a:endParaRPr lang="vi-VN" altLang="en-US" sz="2400" dirty="0">
              <a:latin typeface="Times New Roman" panose="02020603050405020304" pitchFamily="18" charset="0"/>
            </a:endParaRPr>
          </a:p>
          <a:p>
            <a:pPr marL="342900" lvl="0" indent="-342900" eaLnBrk="1" hangingPunct="1">
              <a:lnSpc>
                <a:spcPct val="90000"/>
              </a:lnSpc>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Chỉ hoạt động</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Của anh chiến sĩ</a:t>
            </a:r>
            <a:r>
              <a:rPr lang="en-US" altLang="en-US" sz="2800" dirty="0">
                <a:latin typeface="Times New Roman" panose="02020603050405020304" pitchFamily="18" charset="0"/>
                <a:cs typeface="Times New Roman" panose="02020603050405020304" pitchFamily="18" charset="0"/>
              </a:rPr>
              <a:t>:</a:t>
            </a:r>
            <a:endParaRPr lang="en-US" altLang="en-US" sz="28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Của thiếu nhi</a:t>
            </a:r>
            <a:r>
              <a:rPr lang="en-US" altLang="en-US" sz="2800" dirty="0">
                <a:latin typeface="Times New Roman" panose="02020603050405020304" pitchFamily="18" charset="0"/>
                <a:cs typeface="Times New Roman" panose="02020603050405020304" pitchFamily="18" charset="0"/>
              </a:rPr>
              <a:t>:</a:t>
            </a:r>
            <a:endParaRPr lang="en-US" altLang="en-US" sz="28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8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Chỉ trạng thái của các sự vật</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Dòng thác:</a:t>
            </a:r>
            <a:endParaRPr lang="en-US" altLang="en-US" sz="2800" b="1" i="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Lá cờ:      </a:t>
            </a:r>
            <a:endParaRPr lang="en-US" altLang="en-US" sz="28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800" b="1" dirty="0">
              <a:latin typeface="Times New Roman" panose="02020603050405020304" pitchFamily="18" charset="0"/>
              <a:ea typeface="Times New Roman" panose="02020603050405020304" pitchFamily="18" charset="0"/>
            </a:endParaRPr>
          </a:p>
        </p:txBody>
      </p:sp>
      <p:sp>
        <p:nvSpPr>
          <p:cNvPr id="9221" name="Rectangle 12"/>
          <p:cNvSpPr/>
          <p:nvPr/>
        </p:nvSpPr>
        <p:spPr>
          <a:xfrm>
            <a:off x="5538788" y="4124325"/>
            <a:ext cx="1138237"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bay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9222" name="Rectangle 12"/>
          <p:cNvSpPr/>
          <p:nvPr/>
        </p:nvSpPr>
        <p:spPr>
          <a:xfrm>
            <a:off x="6289675" y="3460750"/>
            <a:ext cx="22098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1800" b="1" dirty="0"/>
          </a:p>
          <a:p>
            <a:pPr marL="342900" lvl="0" indent="-342900" algn="ctr" eaLnBrk="1" hangingPunct="1">
              <a:spcBef>
                <a:spcPct val="0"/>
              </a:spcBef>
              <a:buNone/>
            </a:pPr>
            <a:r>
              <a:rPr lang="en-US" altLang="en-US" sz="3000" b="1" i="1" dirty="0">
                <a:solidFill>
                  <a:schemeClr val="accent2"/>
                </a:solidFill>
                <a:latin typeface="Times New Roman" panose="02020603050405020304" pitchFamily="18" charset="0"/>
                <a:cs typeface="Times New Roman" panose="02020603050405020304" pitchFamily="18" charset="0"/>
              </a:rPr>
              <a:t>đổ (</a:t>
            </a:r>
            <a:r>
              <a:rPr lang="vi-VN" altLang="en-US" sz="3000" b="1" i="1" dirty="0">
                <a:solidFill>
                  <a:schemeClr val="accent2"/>
                </a:solidFill>
                <a:latin typeface="Times New Roman" panose="02020603050405020304" pitchFamily="18" charset="0"/>
                <a:cs typeface="Times New Roman" panose="02020603050405020304" pitchFamily="18" charset="0"/>
              </a:rPr>
              <a:t>x</a:t>
            </a:r>
            <a:r>
              <a:rPr lang="en-US" altLang="en-US" sz="3000" b="1" i="1" dirty="0">
                <a:solidFill>
                  <a:schemeClr val="accent2"/>
                </a:solidFill>
                <a:latin typeface="Times New Roman" panose="02020603050405020304" pitchFamily="18" charset="0"/>
                <a:cs typeface="Times New Roman" panose="02020603050405020304" pitchFamily="18" charset="0"/>
              </a:rPr>
              <a:t>uống)</a:t>
            </a:r>
            <a:endParaRPr lang="en-US" altLang="en-US" sz="3000" b="1" i="1" dirty="0">
              <a:solidFill>
                <a:schemeClr val="accent2"/>
              </a:solidFill>
              <a:latin typeface="Times New Roman" panose="02020603050405020304" pitchFamily="18" charset="0"/>
              <a:cs typeface="Times New Roman" panose="02020603050405020304" pitchFamily="18" charset="0"/>
            </a:endParaRPr>
          </a:p>
          <a:p>
            <a:pPr marL="342900" lvl="0" indent="-342900" algn="ctr" eaLnBrk="1" hangingPunct="1">
              <a:spcBef>
                <a:spcPct val="0"/>
              </a:spcBef>
              <a:buNone/>
            </a:pPr>
            <a:endParaRPr lang="en-US" altLang="en-US" sz="2800" b="1" i="1" dirty="0"/>
          </a:p>
        </p:txBody>
      </p:sp>
      <p:sp>
        <p:nvSpPr>
          <p:cNvPr id="9223" name="Rectangle 12"/>
          <p:cNvSpPr/>
          <p:nvPr/>
        </p:nvSpPr>
        <p:spPr>
          <a:xfrm>
            <a:off x="7134225" y="2163763"/>
            <a:ext cx="2057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nhìn, nghĩ</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9224" name="Rectangle 12"/>
          <p:cNvSpPr/>
          <p:nvPr/>
        </p:nvSpPr>
        <p:spPr>
          <a:xfrm>
            <a:off x="6137275" y="2562225"/>
            <a:ext cx="2362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thấy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9225" name="Line 38"/>
          <p:cNvSpPr/>
          <p:nvPr/>
        </p:nvSpPr>
        <p:spPr>
          <a:xfrm>
            <a:off x="4325938" y="1608138"/>
            <a:ext cx="6350" cy="3490912"/>
          </a:xfrm>
          <a:prstGeom prst="line">
            <a:avLst/>
          </a:prstGeom>
          <a:ln w="28575" cap="flat" cmpd="sng">
            <a:solidFill>
              <a:schemeClr val="tx1"/>
            </a:solidFill>
            <a:prstDash val="solid"/>
            <a:headEnd type="none" w="med" len="med"/>
            <a:tailEnd type="none" w="med" len="med"/>
          </a:ln>
        </p:spPr>
      </p:sp>
      <p:sp>
        <p:nvSpPr>
          <p:cNvPr id="9226" name="Rectangle 13"/>
          <p:cNvSpPr/>
          <p:nvPr/>
        </p:nvSpPr>
        <p:spPr>
          <a:xfrm>
            <a:off x="268288" y="1066800"/>
            <a:ext cx="1735137" cy="4572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b="1" u="sng" dirty="0">
                <a:solidFill>
                  <a:srgbClr val="FF0066"/>
                </a:solidFill>
                <a:latin typeface="Times New Roman" panose="02020603050405020304" pitchFamily="18" charset="0"/>
              </a:rPr>
              <a:t>I. Nhận xét:</a:t>
            </a:r>
            <a:endParaRPr lang="en-US" altLang="en-US" sz="2400" b="1" u="sng" dirty="0">
              <a:solidFill>
                <a:srgbClr val="FF0066"/>
              </a:solidFill>
              <a:latin typeface="Times New Roman" panose="02020603050405020304" pitchFamily="18" charset="0"/>
            </a:endParaRPr>
          </a:p>
        </p:txBody>
      </p:sp>
      <p:sp>
        <p:nvSpPr>
          <p:cNvPr id="64528" name="Text Box 16"/>
          <p:cNvSpPr txBox="1"/>
          <p:nvPr/>
        </p:nvSpPr>
        <p:spPr>
          <a:xfrm>
            <a:off x="733425" y="5373688"/>
            <a:ext cx="1712913" cy="519112"/>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 Các từ :</a:t>
            </a:r>
            <a:endParaRPr lang="en-US" altLang="en-US" sz="2800" dirty="0">
              <a:latin typeface="Times New Roman" panose="02020603050405020304" pitchFamily="18" charset="0"/>
            </a:endParaRPr>
          </a:p>
        </p:txBody>
      </p:sp>
      <p:sp>
        <p:nvSpPr>
          <p:cNvPr id="64529" name="Text Box 17"/>
          <p:cNvSpPr txBox="1"/>
          <p:nvPr/>
        </p:nvSpPr>
        <p:spPr>
          <a:xfrm>
            <a:off x="355600" y="5911850"/>
            <a:ext cx="8143875"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 Các từ : </a:t>
            </a:r>
            <a:r>
              <a:rPr lang="en-US" altLang="en-US" sz="2800" b="1" i="1" dirty="0">
                <a:solidFill>
                  <a:srgbClr val="0000FF"/>
                </a:solidFill>
                <a:latin typeface="Times New Roman" panose="02020603050405020304" pitchFamily="18" charset="0"/>
              </a:rPr>
              <a:t>nhìn, nghĩ, thấy</a:t>
            </a:r>
            <a:r>
              <a:rPr lang="en-US" altLang="en-US" sz="2800" dirty="0">
                <a:latin typeface="Times New Roman" panose="02020603050405020304" pitchFamily="18" charset="0"/>
              </a:rPr>
              <a:t> là những từ chỉ hoạt động</a:t>
            </a:r>
            <a:endParaRPr lang="en-US" altLang="en-US" sz="2800" dirty="0">
              <a:latin typeface="Times New Roman" panose="02020603050405020304" pitchFamily="18" charset="0"/>
            </a:endParaRPr>
          </a:p>
        </p:txBody>
      </p:sp>
      <p:sp>
        <p:nvSpPr>
          <p:cNvPr id="3" name="Rectangle 12"/>
          <p:cNvSpPr/>
          <p:nvPr/>
        </p:nvSpPr>
        <p:spPr>
          <a:xfrm>
            <a:off x="7175500" y="2157413"/>
            <a:ext cx="2057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nhìn, nghĩ,</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64531" name="Rectangle 19"/>
          <p:cNvSpPr/>
          <p:nvPr/>
        </p:nvSpPr>
        <p:spPr>
          <a:xfrm>
            <a:off x="4681538" y="5356225"/>
            <a:ext cx="2855912" cy="519113"/>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rPr>
              <a:t>là những từ chỉ gì?</a:t>
            </a:r>
            <a:endParaRPr lang="en-US" altLang="en-US" sz="2800" dirty="0">
              <a:latin typeface="Times New Roman" panose="02020603050405020304" pitchFamily="18" charset="0"/>
            </a:endParaRPr>
          </a:p>
        </p:txBody>
      </p:sp>
      <p:sp>
        <p:nvSpPr>
          <p:cNvPr id="7" name="Rectangle 12"/>
          <p:cNvSpPr/>
          <p:nvPr/>
        </p:nvSpPr>
        <p:spPr>
          <a:xfrm>
            <a:off x="6130925" y="2571750"/>
            <a:ext cx="2362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thấy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9232" name="Text Box 20"/>
          <p:cNvSpPr txBox="1"/>
          <p:nvPr/>
        </p:nvSpPr>
        <p:spPr>
          <a:xfrm>
            <a:off x="1236663" y="107950"/>
            <a:ext cx="6851650" cy="10779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28"/>
                                        </p:tgtEl>
                                        <p:attrNameLst>
                                          <p:attrName>style.visibility</p:attrName>
                                        </p:attrNameLst>
                                      </p:cBhvr>
                                      <p:to>
                                        <p:strVal val="visible"/>
                                      </p:to>
                                    </p:set>
                                    <p:animEffect transition="in" filter="box(in)">
                                      <p:cBhvr>
                                        <p:cTn id="7" dur="500"/>
                                        <p:tgtEl>
                                          <p:spTgt spid="6452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88889E-6 -1.84971E-6 C -0.23263 0.19399 -0.4651 0.38867 -0.55798 0.46682 " pathEditMode="relative" rAng="0" ptsTypes="aA">
                                      <p:cBhvr>
                                        <p:cTn id="11" dur="2000" fill="hold"/>
                                        <p:tgtEl>
                                          <p:spTgt spid="3"/>
                                        </p:tgtEl>
                                        <p:attrNameLst>
                                          <p:attrName>ppt_x</p:attrName>
                                          <p:attrName>ppt_y</p:attrName>
                                        </p:attrNameLst>
                                      </p:cBhvr>
                                      <p:rCtr x="-27900" y="23300"/>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2.77778E-6 -1.38728E-6 C -0.13577 0.16971 -0.27136 0.33989 -0.32518 0.40786 " pathEditMode="relative" rAng="0" ptsTypes="aA">
                                      <p:cBhvr>
                                        <p:cTn id="15" dur="2000" fill="hold"/>
                                        <p:tgtEl>
                                          <p:spTgt spid="7"/>
                                        </p:tgtEl>
                                        <p:attrNameLst>
                                          <p:attrName>ppt_x</p:attrName>
                                          <p:attrName>ppt_y</p:attrName>
                                        </p:attrNameLst>
                                      </p:cBhvr>
                                      <p:rCtr x="-16300" y="20400"/>
                                    </p:animMotion>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4531"/>
                                        </p:tgtEl>
                                        <p:attrNameLst>
                                          <p:attrName>style.visibility</p:attrName>
                                        </p:attrNameLst>
                                      </p:cBhvr>
                                      <p:to>
                                        <p:strVal val="visible"/>
                                      </p:to>
                                    </p:set>
                                    <p:animEffect transition="in" filter="box(in)">
                                      <p:cBhvr>
                                        <p:cTn id="20" dur="500"/>
                                        <p:tgtEl>
                                          <p:spTgt spid="6453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4529"/>
                                        </p:tgtEl>
                                        <p:attrNameLst>
                                          <p:attrName>style.visibility</p:attrName>
                                        </p:attrNameLst>
                                      </p:cBhvr>
                                      <p:to>
                                        <p:strVal val="visible"/>
                                      </p:to>
                                    </p:set>
                                    <p:animEffect transition="in" filter="box(in)">
                                      <p:cBhvr>
                                        <p:cTn id="25" dur="500"/>
                                        <p:tgtEl>
                                          <p:spTgt spid="6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p:bldP spid="64529" grpId="0"/>
      <p:bldP spid="3" grpId="0"/>
      <p:bldP spid="6453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12"/>
          <p:cNvSpPr/>
          <p:nvPr/>
        </p:nvSpPr>
        <p:spPr>
          <a:xfrm>
            <a:off x="228600" y="1760538"/>
            <a:ext cx="8229600" cy="990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4400" b="1" dirty="0">
              <a:solidFill>
                <a:srgbClr val="FFFF00"/>
              </a:solidFill>
              <a:latin typeface="Times New Roman" panose="02020603050405020304" pitchFamily="18" charset="0"/>
              <a:ea typeface="Times New Roman" panose="02020603050405020304" pitchFamily="18" charset="0"/>
            </a:endParaRPr>
          </a:p>
        </p:txBody>
      </p:sp>
      <p:sp>
        <p:nvSpPr>
          <p:cNvPr id="10243" name="Rectangle 13"/>
          <p:cNvSpPr/>
          <p:nvPr/>
        </p:nvSpPr>
        <p:spPr>
          <a:xfrm>
            <a:off x="0" y="1455738"/>
            <a:ext cx="4262438" cy="5029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600" b="1" i="1" u="sng" dirty="0">
                <a:solidFill>
                  <a:schemeClr val="accent2"/>
                </a:solidFill>
                <a:latin typeface="Times New Roman" panose="02020603050405020304" pitchFamily="18" charset="0"/>
                <a:cs typeface="Times New Roman" panose="02020603050405020304" pitchFamily="18" charset="0"/>
              </a:rPr>
              <a:t>1-Đọc đoạn văn sau:</a:t>
            </a:r>
            <a:r>
              <a:rPr lang="en-US" altLang="en-US" sz="2600" b="1" dirty="0">
                <a:solidFill>
                  <a:srgbClr val="FF3300"/>
                </a:solidFill>
                <a:latin typeface="Times New Roman" panose="02020603050405020304" pitchFamily="18" charset="0"/>
                <a:cs typeface="Times New Roman" panose="02020603050405020304" pitchFamily="18" charset="0"/>
              </a:rPr>
              <a:t>      </a:t>
            </a:r>
            <a:endParaRPr lang="en-US" altLang="en-US" sz="2600" b="1" dirty="0">
              <a:solidFill>
                <a:srgbClr val="FF3300"/>
              </a:solidFill>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Anh nhìn trăng v</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 nghĩ tới</a:t>
            </a:r>
            <a:endParaRPr lang="en-US" altLang="en-US" sz="26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ng</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y mai </a:t>
            </a:r>
            <a:r>
              <a:rPr lang="en-US" altLang="en-US" sz="2600" b="1" dirty="0">
                <a:latin typeface="Times New Roman" panose="02020603050405020304" pitchFamily="18" charset="0"/>
                <a:ea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 Mươi mười lăm năm nữa</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thôi, các em sẽ thấy cũng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dưới ánh trăng n</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y, dòng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nước đổ xuống l</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m chạy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máy phát điện; ở giữa biển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rộng cờ đỏ sao v</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ng phấp </a:t>
            </a:r>
            <a:endParaRPr lang="en-US" altLang="en-US" sz="26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phới bay trên những con </a:t>
            </a:r>
            <a:endParaRPr lang="en-US" altLang="en-US" sz="26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600" b="1" dirty="0">
                <a:latin typeface="Times New Roman" panose="02020603050405020304" pitchFamily="18" charset="0"/>
                <a:cs typeface="Times New Roman" panose="02020603050405020304" pitchFamily="18" charset="0"/>
              </a:rPr>
              <a:t>t</a:t>
            </a:r>
            <a:r>
              <a:rPr lang="en-US" altLang="en-US" sz="2600" b="1" dirty="0">
                <a:latin typeface="Times New Roman" panose="02020603050405020304" pitchFamily="18" charset="0"/>
                <a:ea typeface="Times New Roman" panose="02020603050405020304" pitchFamily="18" charset="0"/>
              </a:rPr>
              <a:t>à</a:t>
            </a:r>
            <a:r>
              <a:rPr lang="en-US" altLang="en-US" sz="2600" b="1" dirty="0">
                <a:latin typeface="Times New Roman" panose="02020603050405020304" pitchFamily="18" charset="0"/>
                <a:cs typeface="Times New Roman" panose="02020603050405020304" pitchFamily="18" charset="0"/>
              </a:rPr>
              <a:t>u lớn.</a:t>
            </a:r>
            <a:endParaRPr lang="en-US" altLang="en-US" sz="2600" b="1" dirty="0">
              <a:latin typeface="Times New Roman" panose="02020603050405020304" pitchFamily="18" charset="0"/>
              <a:ea typeface="Times New Roman" panose="02020603050405020304" pitchFamily="18" charset="0"/>
            </a:endParaRPr>
          </a:p>
        </p:txBody>
      </p:sp>
      <p:sp>
        <p:nvSpPr>
          <p:cNvPr id="10244" name="Rectangle 14"/>
          <p:cNvSpPr/>
          <p:nvPr/>
        </p:nvSpPr>
        <p:spPr>
          <a:xfrm>
            <a:off x="4332288" y="1455738"/>
            <a:ext cx="4724400" cy="3124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800" b="1" i="1" dirty="0">
                <a:latin typeface="Century Schoolbook" panose="02040604050505020304" pitchFamily="18" charset="0"/>
              </a:rPr>
              <a:t> </a:t>
            </a:r>
            <a:r>
              <a:rPr lang="vi-VN" altLang="en-US" sz="2400" b="1" i="1" u="sng" dirty="0">
                <a:solidFill>
                  <a:schemeClr val="accent2"/>
                </a:solidFill>
                <a:latin typeface="Times New Roman" panose="02020603050405020304" pitchFamily="18" charset="0"/>
              </a:rPr>
              <a:t>2. Tìm các </a:t>
            </a:r>
            <a:r>
              <a:rPr lang="en-US" altLang="en-US" sz="2400" u="sng" dirty="0">
                <a:solidFill>
                  <a:srgbClr val="000066"/>
                </a:solidFill>
                <a:latin typeface="Times New Roman" panose="02020603050405020304" pitchFamily="18" charset="0"/>
              </a:rPr>
              <a:t>từ</a:t>
            </a:r>
            <a:r>
              <a:rPr lang="vi-VN" altLang="en-US" sz="1800" dirty="0">
                <a:latin typeface="Times New Roman" panose="02020603050405020304" pitchFamily="18" charset="0"/>
              </a:rPr>
              <a:t> </a:t>
            </a:r>
            <a:endParaRPr lang="vi-VN" altLang="en-US" sz="1800" dirty="0">
              <a:latin typeface="Times New Roman" panose="02020603050405020304" pitchFamily="18" charset="0"/>
            </a:endParaRPr>
          </a:p>
          <a:p>
            <a:pPr marL="342900" lvl="0" indent="-342900" eaLnBrk="1" hangingPunct="1">
              <a:lnSpc>
                <a:spcPct val="90000"/>
              </a:lnSpc>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Chỉ hoạt động</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Của anh chiến sĩ</a:t>
            </a:r>
            <a:r>
              <a:rPr lang="en-US" altLang="en-US" sz="2800" dirty="0">
                <a:latin typeface="Times New Roman" panose="02020603050405020304" pitchFamily="18" charset="0"/>
                <a:cs typeface="Times New Roman" panose="02020603050405020304" pitchFamily="18" charset="0"/>
              </a:rPr>
              <a:t>:</a:t>
            </a:r>
            <a:endParaRPr lang="en-US" altLang="en-US" sz="28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Của thiếu nhi</a:t>
            </a:r>
            <a:r>
              <a:rPr lang="en-US" altLang="en-US" sz="2800" dirty="0">
                <a:latin typeface="Times New Roman" panose="02020603050405020304" pitchFamily="18" charset="0"/>
                <a:cs typeface="Times New Roman" panose="02020603050405020304" pitchFamily="18" charset="0"/>
              </a:rPr>
              <a:t>:</a:t>
            </a:r>
            <a:endParaRPr lang="en-US" altLang="en-US" sz="28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8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Chỉ trạng thái của các sự vật</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Dòng thác:</a:t>
            </a:r>
            <a:endParaRPr lang="en-US" altLang="en-US" sz="2800" b="1" i="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800" b="1" dirty="0">
                <a:latin typeface="Times New Roman" panose="02020603050405020304" pitchFamily="18" charset="0"/>
                <a:cs typeface="Times New Roman" panose="02020603050405020304" pitchFamily="18" charset="0"/>
              </a:rPr>
              <a:t>+ Lá cờ:      </a:t>
            </a:r>
            <a:endParaRPr lang="en-US" altLang="en-US" sz="28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800" b="1" dirty="0">
              <a:latin typeface="Times New Roman" panose="02020603050405020304" pitchFamily="18" charset="0"/>
              <a:ea typeface="Times New Roman" panose="02020603050405020304" pitchFamily="18" charset="0"/>
            </a:endParaRPr>
          </a:p>
        </p:txBody>
      </p:sp>
      <p:sp>
        <p:nvSpPr>
          <p:cNvPr id="2" name="Rectangle 12"/>
          <p:cNvSpPr/>
          <p:nvPr/>
        </p:nvSpPr>
        <p:spPr>
          <a:xfrm>
            <a:off x="5507038" y="4114800"/>
            <a:ext cx="1138237"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bay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10246" name="Rectangle 12"/>
          <p:cNvSpPr/>
          <p:nvPr/>
        </p:nvSpPr>
        <p:spPr>
          <a:xfrm>
            <a:off x="6289675" y="3460750"/>
            <a:ext cx="22098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1800" b="1" dirty="0"/>
          </a:p>
          <a:p>
            <a:pPr marL="342900" lvl="0" indent="-342900" algn="ctr" eaLnBrk="1" hangingPunct="1">
              <a:spcBef>
                <a:spcPct val="0"/>
              </a:spcBef>
              <a:buNone/>
            </a:pPr>
            <a:r>
              <a:rPr lang="en-US" altLang="en-US" sz="3000" b="1" i="1" dirty="0">
                <a:solidFill>
                  <a:schemeClr val="accent2"/>
                </a:solidFill>
                <a:latin typeface="Times New Roman" panose="02020603050405020304" pitchFamily="18" charset="0"/>
                <a:cs typeface="Times New Roman" panose="02020603050405020304" pitchFamily="18" charset="0"/>
              </a:rPr>
              <a:t>đổ (xuống)</a:t>
            </a:r>
            <a:endParaRPr lang="en-US" altLang="en-US" sz="3000" b="1" i="1" dirty="0">
              <a:solidFill>
                <a:schemeClr val="accent2"/>
              </a:solidFill>
              <a:latin typeface="Times New Roman" panose="02020603050405020304" pitchFamily="18" charset="0"/>
              <a:cs typeface="Times New Roman" panose="02020603050405020304" pitchFamily="18" charset="0"/>
            </a:endParaRPr>
          </a:p>
          <a:p>
            <a:pPr marL="342900" lvl="0" indent="-342900" algn="ctr" eaLnBrk="1" hangingPunct="1">
              <a:spcBef>
                <a:spcPct val="0"/>
              </a:spcBef>
              <a:buNone/>
            </a:pPr>
            <a:endParaRPr lang="en-US" altLang="en-US" sz="2800" b="1" i="1" dirty="0"/>
          </a:p>
        </p:txBody>
      </p:sp>
      <p:sp>
        <p:nvSpPr>
          <p:cNvPr id="10247" name="Rectangle 12"/>
          <p:cNvSpPr/>
          <p:nvPr/>
        </p:nvSpPr>
        <p:spPr>
          <a:xfrm>
            <a:off x="7134225" y="2163763"/>
            <a:ext cx="2057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nhìn, nghĩ</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10248" name="Rectangle 12"/>
          <p:cNvSpPr/>
          <p:nvPr/>
        </p:nvSpPr>
        <p:spPr>
          <a:xfrm>
            <a:off x="6137275" y="2562225"/>
            <a:ext cx="2362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thấy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10249" name="Line 38"/>
          <p:cNvSpPr/>
          <p:nvPr/>
        </p:nvSpPr>
        <p:spPr>
          <a:xfrm>
            <a:off x="4325938" y="1608138"/>
            <a:ext cx="6350" cy="3490912"/>
          </a:xfrm>
          <a:prstGeom prst="line">
            <a:avLst/>
          </a:prstGeom>
          <a:ln w="28575" cap="flat" cmpd="sng">
            <a:solidFill>
              <a:schemeClr val="tx1"/>
            </a:solidFill>
            <a:prstDash val="solid"/>
            <a:headEnd type="none" w="med" len="med"/>
            <a:tailEnd type="none" w="med" len="med"/>
          </a:ln>
        </p:spPr>
      </p:sp>
      <p:sp>
        <p:nvSpPr>
          <p:cNvPr id="10250" name="Rectangle 12"/>
          <p:cNvSpPr/>
          <p:nvPr/>
        </p:nvSpPr>
        <p:spPr>
          <a:xfrm>
            <a:off x="268288" y="1066800"/>
            <a:ext cx="1735137" cy="4572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vi-VN" altLang="en-US" sz="2400" b="1" u="sng" dirty="0">
                <a:solidFill>
                  <a:srgbClr val="FF0066"/>
                </a:solidFill>
                <a:latin typeface="Times New Roman" panose="02020603050405020304" pitchFamily="18" charset="0"/>
              </a:rPr>
              <a:t>I. Nhận xét:</a:t>
            </a:r>
            <a:endParaRPr lang="en-US" altLang="en-US" sz="2400" b="1" u="sng" dirty="0">
              <a:solidFill>
                <a:srgbClr val="FF0066"/>
              </a:solidFill>
              <a:latin typeface="Times New Roman" panose="02020603050405020304" pitchFamily="18" charset="0"/>
            </a:endParaRPr>
          </a:p>
        </p:txBody>
      </p:sp>
      <p:sp>
        <p:nvSpPr>
          <p:cNvPr id="101393" name="Text Box 17"/>
          <p:cNvSpPr txBox="1"/>
          <p:nvPr/>
        </p:nvSpPr>
        <p:spPr>
          <a:xfrm>
            <a:off x="733425" y="5373688"/>
            <a:ext cx="1712913" cy="519112"/>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 Các từ :</a:t>
            </a:r>
            <a:endParaRPr lang="en-US" altLang="en-US" sz="2800" dirty="0">
              <a:latin typeface="Times New Roman" panose="02020603050405020304" pitchFamily="18" charset="0"/>
            </a:endParaRPr>
          </a:p>
        </p:txBody>
      </p:sp>
      <p:sp>
        <p:nvSpPr>
          <p:cNvPr id="101394" name="Rectangle 18"/>
          <p:cNvSpPr/>
          <p:nvPr/>
        </p:nvSpPr>
        <p:spPr>
          <a:xfrm>
            <a:off x="4713288" y="5356225"/>
            <a:ext cx="2855912" cy="519113"/>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dirty="0">
                <a:latin typeface="Times New Roman" panose="02020603050405020304" pitchFamily="18" charset="0"/>
              </a:rPr>
              <a:t>là những từ chỉ gì?</a:t>
            </a:r>
            <a:endParaRPr lang="en-US" altLang="en-US" sz="2800" dirty="0">
              <a:latin typeface="Times New Roman" panose="02020603050405020304" pitchFamily="18" charset="0"/>
            </a:endParaRPr>
          </a:p>
        </p:txBody>
      </p:sp>
      <p:sp>
        <p:nvSpPr>
          <p:cNvPr id="3" name="Rectangle 12"/>
          <p:cNvSpPr/>
          <p:nvPr/>
        </p:nvSpPr>
        <p:spPr>
          <a:xfrm>
            <a:off x="6346825" y="3454400"/>
            <a:ext cx="22098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1800" b="1" dirty="0"/>
          </a:p>
          <a:p>
            <a:pPr marL="342900" lvl="0" indent="-342900" algn="ctr" eaLnBrk="1" hangingPunct="1">
              <a:spcBef>
                <a:spcPct val="0"/>
              </a:spcBef>
              <a:buNone/>
            </a:pPr>
            <a:r>
              <a:rPr lang="en-US" altLang="en-US" sz="3000" b="1" i="1" dirty="0">
                <a:solidFill>
                  <a:schemeClr val="accent2"/>
                </a:solidFill>
                <a:latin typeface="Times New Roman" panose="02020603050405020304" pitchFamily="18" charset="0"/>
                <a:cs typeface="Times New Roman" panose="02020603050405020304" pitchFamily="18" charset="0"/>
              </a:rPr>
              <a:t>đổ (xuống),</a:t>
            </a:r>
            <a:endParaRPr lang="en-US" altLang="en-US" sz="3000" b="1" i="1" dirty="0">
              <a:solidFill>
                <a:schemeClr val="accent2"/>
              </a:solidFill>
              <a:latin typeface="Times New Roman" panose="02020603050405020304" pitchFamily="18" charset="0"/>
              <a:cs typeface="Times New Roman" panose="02020603050405020304" pitchFamily="18" charset="0"/>
            </a:endParaRPr>
          </a:p>
          <a:p>
            <a:pPr marL="342900" lvl="0" indent="-342900" algn="ctr" eaLnBrk="1" hangingPunct="1">
              <a:spcBef>
                <a:spcPct val="0"/>
              </a:spcBef>
              <a:buNone/>
            </a:pPr>
            <a:endParaRPr lang="en-US" altLang="en-US" sz="2800" b="1" i="1" dirty="0"/>
          </a:p>
        </p:txBody>
      </p:sp>
      <p:sp>
        <p:nvSpPr>
          <p:cNvPr id="101396" name="Text Box 20"/>
          <p:cNvSpPr txBox="1"/>
          <p:nvPr/>
        </p:nvSpPr>
        <p:spPr>
          <a:xfrm>
            <a:off x="0" y="5965825"/>
            <a:ext cx="9056688"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Các từ: </a:t>
            </a:r>
            <a:r>
              <a:rPr lang="en-US" altLang="en-US" sz="2800" b="1" i="1" dirty="0">
                <a:solidFill>
                  <a:srgbClr val="0066CC"/>
                </a:solidFill>
                <a:latin typeface="Times New Roman" panose="02020603050405020304" pitchFamily="18" charset="0"/>
              </a:rPr>
              <a:t>đổ (xuống), bay</a:t>
            </a:r>
            <a:r>
              <a:rPr lang="en-US" altLang="en-US" sz="2800" dirty="0">
                <a:latin typeface="Times New Roman" panose="02020603050405020304" pitchFamily="18" charset="0"/>
              </a:rPr>
              <a:t>  là các từ chỉ trạng thái của các sự vật</a:t>
            </a:r>
            <a:endParaRPr lang="en-US" altLang="en-US" sz="2800" dirty="0">
              <a:latin typeface="Times New Roman" panose="02020603050405020304" pitchFamily="18" charset="0"/>
            </a:endParaRPr>
          </a:p>
        </p:txBody>
      </p:sp>
      <p:sp>
        <p:nvSpPr>
          <p:cNvPr id="10255" name="Rectangle 12"/>
          <p:cNvSpPr/>
          <p:nvPr/>
        </p:nvSpPr>
        <p:spPr>
          <a:xfrm>
            <a:off x="5516563" y="4110038"/>
            <a:ext cx="1138237"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800" b="1" i="1" dirty="0">
                <a:solidFill>
                  <a:schemeClr val="accent2"/>
                </a:solidFill>
                <a:latin typeface="Times New Roman" panose="02020603050405020304" pitchFamily="18" charset="0"/>
                <a:cs typeface="Times New Roman" panose="02020603050405020304" pitchFamily="18" charset="0"/>
              </a:rPr>
              <a:t>bay</a:t>
            </a:r>
            <a:endParaRPr lang="en-US" altLang="en-US" sz="2800" b="1" i="1" dirty="0">
              <a:solidFill>
                <a:schemeClr val="accent2"/>
              </a:solidFill>
              <a:latin typeface="Times New Roman" panose="02020603050405020304" pitchFamily="18" charset="0"/>
              <a:ea typeface="Times New Roman" panose="02020603050405020304" pitchFamily="18" charset="0"/>
            </a:endParaRPr>
          </a:p>
        </p:txBody>
      </p:sp>
      <p:sp>
        <p:nvSpPr>
          <p:cNvPr id="10256" name="Text Box 20"/>
          <p:cNvSpPr txBox="1"/>
          <p:nvPr/>
        </p:nvSpPr>
        <p:spPr>
          <a:xfrm>
            <a:off x="1103313" y="225425"/>
            <a:ext cx="6851650" cy="10779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1393"/>
                                        </p:tgtEl>
                                        <p:attrNameLst>
                                          <p:attrName>style.visibility</p:attrName>
                                        </p:attrNameLst>
                                      </p:cBhvr>
                                      <p:to>
                                        <p:strVal val="visible"/>
                                      </p:to>
                                    </p:set>
                                    <p:animEffect transition="in" filter="box(in)">
                                      <p:cBhvr>
                                        <p:cTn id="7" dur="500"/>
                                        <p:tgtEl>
                                          <p:spTgt spid="10139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6267 0.05503 C -0.23212 0.13064 -0.40087 0.20625 -0.46823 0.23653 " pathEditMode="relative" rAng="0" ptsTypes="aA">
                                      <p:cBhvr>
                                        <p:cTn id="11" dur="2000" fill="hold"/>
                                        <p:tgtEl>
                                          <p:spTgt spid="3"/>
                                        </p:tgtEl>
                                        <p:attrNameLst>
                                          <p:attrName>ppt_x</p:attrName>
                                          <p:attrName>ppt_y</p:attrName>
                                        </p:attrNameLst>
                                      </p:cBhvr>
                                      <p:rCtr x="-20300" y="9100"/>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01406 0.00832 C -0.06858 0.08023 -0.15104 0.15237 -0.18351 0.18173 " pathEditMode="relative" rAng="0" ptsTypes="aA">
                                      <p:cBhvr>
                                        <p:cTn id="15" dur="2000" fill="hold"/>
                                        <p:tgtEl>
                                          <p:spTgt spid="2"/>
                                        </p:tgtEl>
                                        <p:attrNameLst>
                                          <p:attrName>ppt_x</p:attrName>
                                          <p:attrName>ppt_y</p:attrName>
                                        </p:attrNameLst>
                                      </p:cBhvr>
                                      <p:rCtr x="-9900" y="8700"/>
                                    </p:animMotion>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1394"/>
                                        </p:tgtEl>
                                        <p:attrNameLst>
                                          <p:attrName>style.visibility</p:attrName>
                                        </p:attrNameLst>
                                      </p:cBhvr>
                                      <p:to>
                                        <p:strVal val="visible"/>
                                      </p:to>
                                    </p:set>
                                    <p:animEffect transition="in" filter="box(in)">
                                      <p:cBhvr>
                                        <p:cTn id="20" dur="500"/>
                                        <p:tgtEl>
                                          <p:spTgt spid="10139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1396"/>
                                        </p:tgtEl>
                                        <p:attrNameLst>
                                          <p:attrName>style.visibility</p:attrName>
                                        </p:attrNameLst>
                                      </p:cBhvr>
                                      <p:to>
                                        <p:strVal val="visible"/>
                                      </p:to>
                                    </p:set>
                                    <p:animEffect transition="in" filter="box(in)">
                                      <p:cBhvr>
                                        <p:cTn id="25" dur="500"/>
                                        <p:tgtEl>
                                          <p:spTgt spid="101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393" grpId="0"/>
      <p:bldP spid="101394" grpId="0"/>
      <p:bldP spid="3" grpId="0"/>
      <p:bldP spid="1013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p:nvPr>
        </p:nvSpPr>
        <p:spPr>
          <a:xfrm>
            <a:off x="2819400" y="3201988"/>
            <a:ext cx="3733800" cy="685800"/>
          </a:xfrm>
          <a:ln/>
        </p:spPr>
        <p:txBody>
          <a:bodyPr vert="horz" wrap="square" lIns="91440" tIns="45720" rIns="91440" bIns="45720" anchor="ctr" anchorCtr="0"/>
          <a:p>
            <a:r>
              <a:rPr lang="vi-VN" altLang="en-US" sz="3600" b="1" dirty="0">
                <a:solidFill>
                  <a:srgbClr val="FF3300"/>
                </a:solidFill>
                <a:latin typeface="Times New Roman" panose="02020603050405020304" pitchFamily="18" charset="0"/>
              </a:rPr>
              <a:t>Từ chỉ hoạt động </a:t>
            </a:r>
            <a:endParaRPr lang="en-US" altLang="en-US" sz="3600" b="1" dirty="0">
              <a:solidFill>
                <a:srgbClr val="FF3300"/>
              </a:solidFill>
              <a:latin typeface="Times New Roman" panose="02020603050405020304" pitchFamily="18" charset="0"/>
            </a:endParaRPr>
          </a:p>
        </p:txBody>
      </p:sp>
      <p:sp>
        <p:nvSpPr>
          <p:cNvPr id="11267" name="Rectangle 4"/>
          <p:cNvSpPr/>
          <p:nvPr/>
        </p:nvSpPr>
        <p:spPr>
          <a:xfrm>
            <a:off x="3200400" y="1447800"/>
            <a:ext cx="3124200"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endParaRPr lang="en-US" altLang="en-US" sz="2800" b="1" dirty="0">
              <a:latin typeface="Times New Roman" panose="02020603050405020304" pitchFamily="18" charset="0"/>
            </a:endParaRPr>
          </a:p>
        </p:txBody>
      </p:sp>
      <p:sp>
        <p:nvSpPr>
          <p:cNvPr id="87045" name="Text Box 5"/>
          <p:cNvSpPr txBox="1"/>
          <p:nvPr/>
        </p:nvSpPr>
        <p:spPr>
          <a:xfrm>
            <a:off x="457200" y="3887788"/>
            <a:ext cx="1752600" cy="11604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buNone/>
            </a:pPr>
            <a:r>
              <a:rPr lang="vi-VN" altLang="en-US" sz="2800" b="1" dirty="0">
                <a:solidFill>
                  <a:srgbClr val="FF0000"/>
                </a:solidFill>
                <a:latin typeface="Times New Roman" panose="02020603050405020304" pitchFamily="18" charset="0"/>
              </a:rPr>
              <a:t>Động từ</a:t>
            </a:r>
            <a:endParaRPr lang="en-US" altLang="en-US" sz="2800" b="1" dirty="0">
              <a:solidFill>
                <a:srgbClr val="FF0000"/>
              </a:solidFill>
              <a:latin typeface="Times New Roman" panose="02020603050405020304" pitchFamily="18" charset="0"/>
            </a:endParaRPr>
          </a:p>
          <a:p>
            <a:pPr marL="0" lvl="0" indent="0" algn="ctr" eaLnBrk="1" hangingPunct="1">
              <a:spcBef>
                <a:spcPct val="50000"/>
              </a:spcBef>
              <a:buNone/>
            </a:pPr>
            <a:r>
              <a:rPr lang="en-US" altLang="en-US" sz="2800" dirty="0">
                <a:solidFill>
                  <a:srgbClr val="FF0000"/>
                </a:solidFill>
                <a:cs typeface="Arial" panose="020B0604020202020204" pitchFamily="34" charset="0"/>
              </a:rPr>
              <a:t> </a:t>
            </a:r>
            <a:endParaRPr lang="en-US" altLang="en-US" sz="2800" dirty="0">
              <a:solidFill>
                <a:srgbClr val="FF0000"/>
              </a:solidFill>
              <a:ea typeface="Arial" panose="020B0604020202020204" pitchFamily="34" charset="0"/>
            </a:endParaRPr>
          </a:p>
        </p:txBody>
      </p:sp>
      <p:sp>
        <p:nvSpPr>
          <p:cNvPr id="87046" name="Rectangle 6"/>
          <p:cNvSpPr/>
          <p:nvPr/>
        </p:nvSpPr>
        <p:spPr>
          <a:xfrm>
            <a:off x="2667000" y="4725988"/>
            <a:ext cx="3886200" cy="6858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b="1" dirty="0">
                <a:solidFill>
                  <a:srgbClr val="FF3300"/>
                </a:solidFill>
                <a:latin typeface="Times New Roman" panose="02020603050405020304" pitchFamily="18" charset="0"/>
              </a:rPr>
              <a:t>Từ chỉ trạng thái </a:t>
            </a:r>
            <a:endParaRPr lang="en-US" altLang="en-US" b="1" dirty="0">
              <a:solidFill>
                <a:srgbClr val="FF3300"/>
              </a:solidFill>
              <a:latin typeface="Times New Roman" panose="02020603050405020304" pitchFamily="18" charset="0"/>
            </a:endParaRPr>
          </a:p>
        </p:txBody>
      </p:sp>
      <p:grpSp>
        <p:nvGrpSpPr>
          <p:cNvPr id="2" name="Group 7"/>
          <p:cNvGrpSpPr/>
          <p:nvPr/>
        </p:nvGrpSpPr>
        <p:grpSpPr>
          <a:xfrm>
            <a:off x="2286000" y="3735388"/>
            <a:ext cx="609600" cy="1143000"/>
            <a:chOff x="1440" y="2016"/>
            <a:chExt cx="384" cy="720"/>
          </a:xfrm>
        </p:grpSpPr>
        <p:sp>
          <p:nvSpPr>
            <p:cNvPr id="11278" name="Line 8"/>
            <p:cNvSpPr/>
            <p:nvPr/>
          </p:nvSpPr>
          <p:spPr>
            <a:xfrm flipV="1">
              <a:off x="1440" y="2016"/>
              <a:ext cx="384" cy="288"/>
            </a:xfrm>
            <a:prstGeom prst="line">
              <a:avLst/>
            </a:prstGeom>
            <a:ln w="9525" cap="flat" cmpd="sng">
              <a:solidFill>
                <a:schemeClr val="tx1"/>
              </a:solidFill>
              <a:prstDash val="solid"/>
              <a:headEnd type="none" w="med" len="med"/>
              <a:tailEnd type="triangle" w="med" len="med"/>
            </a:ln>
          </p:spPr>
        </p:sp>
        <p:sp>
          <p:nvSpPr>
            <p:cNvPr id="11279" name="Line 9"/>
            <p:cNvSpPr/>
            <p:nvPr/>
          </p:nvSpPr>
          <p:spPr>
            <a:xfrm>
              <a:off x="1440" y="2400"/>
              <a:ext cx="336" cy="336"/>
            </a:xfrm>
            <a:prstGeom prst="line">
              <a:avLst/>
            </a:prstGeom>
            <a:ln w="9525" cap="flat" cmpd="sng">
              <a:solidFill>
                <a:schemeClr val="tx1"/>
              </a:solidFill>
              <a:prstDash val="solid"/>
              <a:headEnd type="none" w="med" len="med"/>
              <a:tailEnd type="triangle" w="med" len="med"/>
            </a:ln>
          </p:spPr>
        </p:sp>
      </p:grpSp>
      <p:sp>
        <p:nvSpPr>
          <p:cNvPr id="87050" name="Text Box 10"/>
          <p:cNvSpPr txBox="1"/>
          <p:nvPr/>
        </p:nvSpPr>
        <p:spPr>
          <a:xfrm>
            <a:off x="6705600" y="4116388"/>
            <a:ext cx="2133600" cy="11604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FF0000"/>
                </a:solidFill>
                <a:cs typeface="Arial" panose="020B0604020202020204" pitchFamily="34" charset="0"/>
              </a:rPr>
              <a:t>  </a:t>
            </a:r>
            <a:r>
              <a:rPr lang="vi-VN" altLang="en-US" sz="2800" b="1" dirty="0">
                <a:solidFill>
                  <a:srgbClr val="FF3300"/>
                </a:solidFill>
                <a:latin typeface="Times New Roman" panose="02020603050405020304" pitchFamily="18" charset="0"/>
              </a:rPr>
              <a:t>của sự vật</a:t>
            </a:r>
            <a:endParaRPr lang="en-US" altLang="en-US" sz="2800" b="1" dirty="0">
              <a:solidFill>
                <a:srgbClr val="FF3300"/>
              </a:solidFill>
              <a:latin typeface="Times New Roman" panose="02020603050405020304" pitchFamily="18" charset="0"/>
            </a:endParaRPr>
          </a:p>
          <a:p>
            <a:pPr marL="0" lvl="0" indent="0" eaLnBrk="1" hangingPunct="1">
              <a:spcBef>
                <a:spcPct val="50000"/>
              </a:spcBef>
              <a:buNone/>
            </a:pPr>
            <a:endParaRPr lang="en-US" altLang="en-US" sz="2800" dirty="0">
              <a:solidFill>
                <a:srgbClr val="FF0000"/>
              </a:solidFill>
              <a:ea typeface="Arial" panose="020B0604020202020204" pitchFamily="34" charset="0"/>
            </a:endParaRPr>
          </a:p>
        </p:txBody>
      </p:sp>
      <p:sp>
        <p:nvSpPr>
          <p:cNvPr id="87051" name="Line 11"/>
          <p:cNvSpPr/>
          <p:nvPr/>
        </p:nvSpPr>
        <p:spPr>
          <a:xfrm>
            <a:off x="6400800" y="3735388"/>
            <a:ext cx="533400" cy="457200"/>
          </a:xfrm>
          <a:prstGeom prst="line">
            <a:avLst/>
          </a:prstGeom>
          <a:ln w="9525" cap="flat" cmpd="sng">
            <a:solidFill>
              <a:schemeClr val="tx1"/>
            </a:solidFill>
            <a:prstDash val="solid"/>
            <a:headEnd type="none" w="med" len="med"/>
            <a:tailEnd type="triangle" w="med" len="med"/>
          </a:ln>
        </p:spPr>
      </p:sp>
      <p:sp>
        <p:nvSpPr>
          <p:cNvPr id="87052" name="Line 12"/>
          <p:cNvSpPr/>
          <p:nvPr/>
        </p:nvSpPr>
        <p:spPr>
          <a:xfrm flipV="1">
            <a:off x="6324600" y="4649788"/>
            <a:ext cx="609600" cy="457200"/>
          </a:xfrm>
          <a:prstGeom prst="line">
            <a:avLst/>
          </a:prstGeom>
          <a:ln w="9525" cap="flat" cmpd="sng">
            <a:solidFill>
              <a:schemeClr val="tx1"/>
            </a:solidFill>
            <a:prstDash val="solid"/>
            <a:headEnd type="none" w="med" len="med"/>
            <a:tailEnd type="triangle" w="med" len="med"/>
          </a:ln>
        </p:spPr>
      </p:sp>
      <p:sp>
        <p:nvSpPr>
          <p:cNvPr id="5144" name="Text Box 24"/>
          <p:cNvSpPr txBox="1"/>
          <p:nvPr/>
        </p:nvSpPr>
        <p:spPr>
          <a:xfrm>
            <a:off x="87313" y="2065338"/>
            <a:ext cx="9056687" cy="528637"/>
          </a:xfrm>
          <a:prstGeom prst="rect">
            <a:avLst/>
          </a:prstGeom>
          <a:noFill/>
          <a:ln w="9525"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800" dirty="0">
                <a:latin typeface="Times New Roman" panose="02020603050405020304" pitchFamily="18" charset="0"/>
              </a:rPr>
              <a:t>I. Nhận xét: Các từ</a:t>
            </a:r>
            <a:r>
              <a:rPr lang="vi-VN" altLang="en-US" sz="2800" dirty="0">
                <a:solidFill>
                  <a:srgbClr val="FF33CC"/>
                </a:solidFill>
                <a:latin typeface="Times New Roman" panose="02020603050405020304" pitchFamily="18" charset="0"/>
              </a:rPr>
              <a:t> </a:t>
            </a:r>
            <a:r>
              <a:rPr lang="vi-VN" altLang="en-US" sz="2800" dirty="0">
                <a:solidFill>
                  <a:srgbClr val="FF0000"/>
                </a:solidFill>
                <a:latin typeface="Times New Roman" panose="02020603050405020304" pitchFamily="18" charset="0"/>
              </a:rPr>
              <a:t>nhìn,</a:t>
            </a:r>
            <a:r>
              <a:rPr lang="vi-VN" altLang="en-US" sz="2800" dirty="0">
                <a:solidFill>
                  <a:srgbClr val="FF33CC"/>
                </a:solidFill>
                <a:latin typeface="Times New Roman" panose="02020603050405020304" pitchFamily="18" charset="0"/>
              </a:rPr>
              <a:t> </a:t>
            </a:r>
            <a:r>
              <a:rPr lang="vi-VN" altLang="en-US" sz="2800" dirty="0">
                <a:solidFill>
                  <a:srgbClr val="FF0000"/>
                </a:solidFill>
                <a:latin typeface="Times New Roman" panose="02020603050405020304" pitchFamily="18" charset="0"/>
              </a:rPr>
              <a:t>nghĩ,</a:t>
            </a:r>
            <a:r>
              <a:rPr lang="vi-VN" altLang="en-US" sz="2800" dirty="0">
                <a:solidFill>
                  <a:srgbClr val="FF33CC"/>
                </a:solidFill>
                <a:latin typeface="Times New Roman" panose="02020603050405020304" pitchFamily="18" charset="0"/>
              </a:rPr>
              <a:t> </a:t>
            </a:r>
            <a:r>
              <a:rPr lang="vi-VN" altLang="en-US" sz="2800" dirty="0">
                <a:solidFill>
                  <a:srgbClr val="FF0000"/>
                </a:solidFill>
                <a:latin typeface="Times New Roman" panose="02020603050405020304" pitchFamily="18" charset="0"/>
              </a:rPr>
              <a:t>thấy,</a:t>
            </a:r>
            <a:r>
              <a:rPr lang="vi-VN" altLang="en-US" sz="2800" dirty="0">
                <a:solidFill>
                  <a:srgbClr val="FF33CC"/>
                </a:solidFill>
                <a:latin typeface="Times New Roman" panose="02020603050405020304" pitchFamily="18" charset="0"/>
              </a:rPr>
              <a:t> </a:t>
            </a:r>
            <a:r>
              <a:rPr lang="vi-VN" altLang="en-US" sz="2800" dirty="0">
                <a:solidFill>
                  <a:srgbClr val="FF0000"/>
                </a:solidFill>
                <a:latin typeface="Times New Roman" panose="02020603050405020304" pitchFamily="18" charset="0"/>
              </a:rPr>
              <a:t>đổ,</a:t>
            </a:r>
            <a:r>
              <a:rPr lang="vi-VN" altLang="en-US" sz="2800" dirty="0">
                <a:solidFill>
                  <a:srgbClr val="FF33CC"/>
                </a:solidFill>
                <a:latin typeface="Times New Roman" panose="02020603050405020304" pitchFamily="18" charset="0"/>
              </a:rPr>
              <a:t> </a:t>
            </a:r>
            <a:r>
              <a:rPr lang="vi-VN" altLang="en-US" sz="2800" dirty="0">
                <a:solidFill>
                  <a:srgbClr val="FF0000"/>
                </a:solidFill>
                <a:latin typeface="Times New Roman" panose="02020603050405020304" pitchFamily="18" charset="0"/>
              </a:rPr>
              <a:t>bay</a:t>
            </a:r>
            <a:r>
              <a:rPr lang="vi-VN" altLang="en-US" sz="2800" dirty="0">
                <a:solidFill>
                  <a:srgbClr val="FF33CC"/>
                </a:solidFill>
                <a:latin typeface="Times New Roman" panose="02020603050405020304" pitchFamily="18" charset="0"/>
              </a:rPr>
              <a:t> </a:t>
            </a:r>
            <a:r>
              <a:rPr lang="vi-VN" altLang="en-US" sz="2800" dirty="0">
                <a:latin typeface="Times New Roman" panose="02020603050405020304" pitchFamily="18" charset="0"/>
              </a:rPr>
              <a:t>là động từ.</a:t>
            </a:r>
            <a:r>
              <a:rPr lang="en-US" altLang="en-US" sz="2800" dirty="0">
                <a:latin typeface=".VnTime" pitchFamily="34" charset="0"/>
              </a:rPr>
              <a:t> </a:t>
            </a:r>
            <a:endParaRPr lang="en-US" altLang="en-US" sz="2800" dirty="0">
              <a:latin typeface=".VnTime" pitchFamily="34" charset="0"/>
            </a:endParaRPr>
          </a:p>
        </p:txBody>
      </p:sp>
      <p:sp>
        <p:nvSpPr>
          <p:cNvPr id="87054" name="Rectangle 14"/>
          <p:cNvSpPr>
            <a:spLocks noGrp="1"/>
          </p:cNvSpPr>
          <p:nvPr>
            <p:ph type="body" sz="half" idx="1"/>
          </p:nvPr>
        </p:nvSpPr>
        <p:spPr>
          <a:xfrm>
            <a:off x="87313" y="5857875"/>
            <a:ext cx="9144000" cy="528638"/>
          </a:xfrm>
          <a:ln/>
        </p:spPr>
        <p:txBody>
          <a:bodyPr vert="horz" wrap="square" lIns="91440" tIns="45720" rIns="91440" bIns="45720" anchor="t" anchorCtr="0"/>
          <a:p>
            <a:pPr>
              <a:buNone/>
            </a:pPr>
            <a:r>
              <a:rPr lang="en-US" altLang="en-US" dirty="0">
                <a:latin typeface="Times New Roman" panose="02020603050405020304" pitchFamily="18" charset="0"/>
              </a:rPr>
              <a:t>(</a:t>
            </a:r>
            <a:r>
              <a:rPr lang="vi-VN" altLang="en-US" dirty="0">
                <a:latin typeface="Times New Roman" panose="02020603050405020304" pitchFamily="18" charset="0"/>
              </a:rPr>
              <a:t>Những sự vật ấy có thể là người, đồ vật, con vật...</a:t>
            </a:r>
            <a:r>
              <a:rPr lang="en-US" altLang="en-US" dirty="0">
                <a:latin typeface="Times New Roman" panose="02020603050405020304" pitchFamily="18" charset="0"/>
              </a:rPr>
              <a:t>)</a:t>
            </a:r>
            <a:endParaRPr lang="en-US" altLang="en-US" dirty="0">
              <a:latin typeface="Times New Roman" panose="02020603050405020304" pitchFamily="18" charset="0"/>
            </a:endParaRPr>
          </a:p>
        </p:txBody>
      </p:sp>
      <p:sp>
        <p:nvSpPr>
          <p:cNvPr id="87055" name="Text Box 15"/>
          <p:cNvSpPr txBox="1"/>
          <p:nvPr/>
        </p:nvSpPr>
        <p:spPr>
          <a:xfrm>
            <a:off x="852488" y="2593975"/>
            <a:ext cx="3340100"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vi-VN" altLang="en-US" sz="2800" b="1" dirty="0">
                <a:latin typeface="Times New Roman" panose="02020603050405020304" pitchFamily="18" charset="0"/>
              </a:rPr>
              <a:t>Vậy, động từ là gì?</a:t>
            </a:r>
            <a:endParaRPr lang="en-US" altLang="en-US" sz="2800" b="1" dirty="0">
              <a:latin typeface="Times New Roman" panose="02020603050405020304" pitchFamily="18" charset="0"/>
            </a:endParaRPr>
          </a:p>
        </p:txBody>
      </p:sp>
      <p:sp>
        <p:nvSpPr>
          <p:cNvPr id="11277" name="Text Box 20"/>
          <p:cNvSpPr txBox="1"/>
          <p:nvPr/>
        </p:nvSpPr>
        <p:spPr>
          <a:xfrm>
            <a:off x="957263" y="517525"/>
            <a:ext cx="6851650" cy="10779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44"/>
                                        </p:tgtEl>
                                        <p:attrNameLst>
                                          <p:attrName>style.visibility</p:attrName>
                                        </p:attrNameLst>
                                      </p:cBhvr>
                                      <p:to>
                                        <p:strVal val="visible"/>
                                      </p:to>
                                    </p:set>
                                    <p:anim by="(-#ppt_w*2)" calcmode="lin" valueType="num">
                                      <p:cBhvr rctx="PPT">
                                        <p:cTn id="7" dur="250" autoRev="1" fill="hold">
                                          <p:stCondLst>
                                            <p:cond delay="0"/>
                                          </p:stCondLst>
                                        </p:cTn>
                                        <p:tgtEl>
                                          <p:spTgt spid="5144"/>
                                        </p:tgtEl>
                                        <p:attrNameLst>
                                          <p:attrName>ppt_w</p:attrName>
                                        </p:attrNameLst>
                                      </p:cBhvr>
                                    </p:anim>
                                    <p:anim by="(#ppt_w*0.50)" calcmode="lin" valueType="num">
                                      <p:cBhvr>
                                        <p:cTn id="8" dur="250" decel="50000" autoRev="1" fill="hold">
                                          <p:stCondLst>
                                            <p:cond delay="0"/>
                                          </p:stCondLst>
                                        </p:cTn>
                                        <p:tgtEl>
                                          <p:spTgt spid="5144"/>
                                        </p:tgtEl>
                                        <p:attrNameLst>
                                          <p:attrName>ppt_x</p:attrName>
                                        </p:attrNameLst>
                                      </p:cBhvr>
                                    </p:anim>
                                    <p:anim from="(-#ppt_h/2)" to="(#ppt_y)" calcmode="lin" valueType="num">
                                      <p:cBhvr>
                                        <p:cTn id="9" dur="500" fill="hold">
                                          <p:stCondLst>
                                            <p:cond delay="0"/>
                                          </p:stCondLst>
                                        </p:cTn>
                                        <p:tgtEl>
                                          <p:spTgt spid="5144"/>
                                        </p:tgtEl>
                                        <p:attrNameLst>
                                          <p:attrName>ppt_y</p:attrName>
                                        </p:attrNameLst>
                                      </p:cBhvr>
                                    </p:anim>
                                    <p:animRot by="21600000">
                                      <p:cBhvr>
                                        <p:cTn id="10" dur="500" fill="hold">
                                          <p:stCondLst>
                                            <p:cond delay="0"/>
                                          </p:stCondLst>
                                        </p:cTn>
                                        <p:tgtEl>
                                          <p:spTgt spid="51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7055"/>
                                        </p:tgtEl>
                                        <p:attrNameLst>
                                          <p:attrName>style.visibility</p:attrName>
                                        </p:attrNameLst>
                                      </p:cBhvr>
                                      <p:to>
                                        <p:strVal val="visible"/>
                                      </p:to>
                                    </p:set>
                                    <p:animEffect transition="in" filter="box(in)">
                                      <p:cBhvr>
                                        <p:cTn id="15" dur="500"/>
                                        <p:tgtEl>
                                          <p:spTgt spid="87055"/>
                                        </p:tgtEl>
                                      </p:cBhvr>
                                    </p:animEffect>
                                  </p:childTnLst>
                                </p:cTn>
                              </p:par>
                              <p:par>
                                <p:cTn id="16" presetID="4" presetClass="exit" presetSubtype="16" fill="hold" grpId="1" nodeType="withEffect">
                                  <p:stCondLst>
                                    <p:cond delay="0"/>
                                  </p:stCondLst>
                                  <p:iterate type="lt">
                                    <p:tmPct val="0"/>
                                  </p:iterate>
                                  <p:childTnLst>
                                    <p:animEffect transition="out" filter="box(in)">
                                      <p:cBhvr>
                                        <p:cTn id="17" dur="500"/>
                                        <p:tgtEl>
                                          <p:spTgt spid="5144"/>
                                        </p:tgtEl>
                                      </p:cBhvr>
                                    </p:animEffect>
                                    <p:set>
                                      <p:cBhvr>
                                        <p:cTn id="18" dur="1" fill="hold">
                                          <p:stCondLst>
                                            <p:cond delay="499"/>
                                          </p:stCondLst>
                                        </p:cTn>
                                        <p:tgtEl>
                                          <p:spTgt spid="51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7045">
                                            <p:txEl>
                                              <p:charRg st="0" end="8"/>
                                            </p:txEl>
                                          </p:spTgt>
                                        </p:tgtEl>
                                        <p:attrNameLst>
                                          <p:attrName>style.visibility</p:attrName>
                                        </p:attrNameLst>
                                      </p:cBhvr>
                                      <p:to>
                                        <p:strVal val="visible"/>
                                      </p:to>
                                    </p:set>
                                    <p:animEffect transition="in" filter="checkerboard(across)">
                                      <p:cBhvr>
                                        <p:cTn id="23" dur="500"/>
                                        <p:tgtEl>
                                          <p:spTgt spid="87045">
                                            <p:txEl>
                                              <p:charRg st="0"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7045">
                                            <p:txEl>
                                              <p:charRg st="8" end="10"/>
                                            </p:txEl>
                                          </p:spTgt>
                                        </p:tgtEl>
                                        <p:attrNameLst>
                                          <p:attrName>style.visibility</p:attrName>
                                        </p:attrNameLst>
                                      </p:cBhvr>
                                      <p:to>
                                        <p:strVal val="visible"/>
                                      </p:to>
                                    </p:set>
                                    <p:animEffect transition="in" filter="checkerboard(across)">
                                      <p:cBhvr>
                                        <p:cTn id="28" dur="500"/>
                                        <p:tgtEl>
                                          <p:spTgt spid="87045">
                                            <p:txEl>
                                              <p:charRg st="8"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000000"/>
                                          </p:val>
                                        </p:tav>
                                        <p:tav tm="100000">
                                          <p:val>
                                            <p:strVal val="#ppt_w"/>
                                          </p:val>
                                        </p:tav>
                                      </p:tavLst>
                                    </p:anim>
                                    <p:anim calcmode="lin" valueType="num">
                                      <p:cBhvr>
                                        <p:cTn id="34" dur="1000" fill="hold"/>
                                        <p:tgtEl>
                                          <p:spTgt spid="2"/>
                                        </p:tgtEl>
                                        <p:attrNameLst>
                                          <p:attrName>ppt_h</p:attrName>
                                        </p:attrNameLst>
                                      </p:cBhvr>
                                      <p:tavLst>
                                        <p:tav tm="0">
                                          <p:val>
                                            <p:fltVal val="0.000000"/>
                                          </p:val>
                                        </p:tav>
                                        <p:tav tm="100000">
                                          <p:val>
                                            <p:strVal val="#ppt_h"/>
                                          </p:val>
                                        </p:tav>
                                      </p:tavLst>
                                    </p:anim>
                                    <p:anim calcmode="lin" valueType="num">
                                      <p:cBhvr>
                                        <p:cTn id="35" dur="1000" fill="hold"/>
                                        <p:tgtEl>
                                          <p:spTgt spid="2"/>
                                        </p:tgtEl>
                                        <p:attrNameLst>
                                          <p:attrName>style.rotation</p:attrName>
                                        </p:attrNameLst>
                                      </p:cBhvr>
                                      <p:tavLst>
                                        <p:tav tm="0">
                                          <p:val>
                                            <p:fltVal val="90.000000"/>
                                          </p:val>
                                        </p:tav>
                                        <p:tav tm="100000">
                                          <p:val>
                                            <p:fltVal val="0.000000"/>
                                          </p:val>
                                        </p:tav>
                                      </p:tavLst>
                                    </p:anim>
                                    <p:animEffect transition="in" filter="fade">
                                      <p:cBhvr>
                                        <p:cTn id="36" dur="1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87042"/>
                                        </p:tgtEl>
                                        <p:attrNameLst>
                                          <p:attrName>style.visibility</p:attrName>
                                        </p:attrNameLst>
                                      </p:cBhvr>
                                      <p:to>
                                        <p:strVal val="visible"/>
                                      </p:to>
                                    </p:set>
                                    <p:anim calcmode="lin" valueType="num">
                                      <p:cBhvr>
                                        <p:cTn id="41" dur="500" fill="hold"/>
                                        <p:tgtEl>
                                          <p:spTgt spid="87042"/>
                                        </p:tgtEl>
                                        <p:attrNameLst>
                                          <p:attrName>ppt_w</p:attrName>
                                        </p:attrNameLst>
                                      </p:cBhvr>
                                      <p:tavLst>
                                        <p:tav tm="0">
                                          <p:val>
                                            <p:fltVal val="0.000000"/>
                                          </p:val>
                                        </p:tav>
                                        <p:tav tm="100000">
                                          <p:val>
                                            <p:strVal val="#ppt_w"/>
                                          </p:val>
                                        </p:tav>
                                      </p:tavLst>
                                    </p:anim>
                                    <p:anim calcmode="lin" valueType="num">
                                      <p:cBhvr>
                                        <p:cTn id="42" dur="500" fill="hold"/>
                                        <p:tgtEl>
                                          <p:spTgt spid="87042"/>
                                        </p:tgtEl>
                                        <p:attrNameLst>
                                          <p:attrName>ppt_h</p:attrName>
                                        </p:attrNameLst>
                                      </p:cBhvr>
                                      <p:tavLst>
                                        <p:tav tm="0">
                                          <p:val>
                                            <p:fltVal val="0.000000"/>
                                          </p:val>
                                        </p:tav>
                                        <p:tav tm="100000">
                                          <p:val>
                                            <p:strVal val="#ppt_h"/>
                                          </p:val>
                                        </p:tav>
                                      </p:tavLst>
                                    </p:anim>
                                    <p:anim calcmode="lin" valueType="num">
                                      <p:cBhvr>
                                        <p:cTn id="43" dur="500" fill="hold"/>
                                        <p:tgtEl>
                                          <p:spTgt spid="87042"/>
                                        </p:tgtEl>
                                        <p:attrNameLst>
                                          <p:attrName>style.rotation</p:attrName>
                                        </p:attrNameLst>
                                      </p:cBhvr>
                                      <p:tavLst>
                                        <p:tav tm="0">
                                          <p:val>
                                            <p:fltVal val="360.000000"/>
                                          </p:val>
                                        </p:tav>
                                        <p:tav tm="100000">
                                          <p:val>
                                            <p:fltVal val="0.000000"/>
                                          </p:val>
                                        </p:tav>
                                      </p:tavLst>
                                    </p:anim>
                                    <p:animEffect transition="in" filter="fade">
                                      <p:cBhvr>
                                        <p:cTn id="44" dur="500"/>
                                        <p:tgtEl>
                                          <p:spTgt spid="87042"/>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87046"/>
                                        </p:tgtEl>
                                        <p:attrNameLst>
                                          <p:attrName>style.visibility</p:attrName>
                                        </p:attrNameLst>
                                      </p:cBhvr>
                                      <p:to>
                                        <p:strVal val="visible"/>
                                      </p:to>
                                    </p:set>
                                    <p:anim to="" calcmode="lin" valueType="num">
                                      <p:cBhvr>
                                        <p:cTn id="49" dur="1" fill="hold"/>
                                        <p:tgtEl>
                                          <p:spTgt spid="87046"/>
                                        </p:tgtEl>
                                        <p:attrNameLst>
                                          <p:attrName>style.visibility</p:attrName>
                                        </p:attrNameLst>
                                      </p:cBhvr>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87051"/>
                                        </p:tgtEl>
                                        <p:attrNameLst>
                                          <p:attrName>style.visibility</p:attrName>
                                        </p:attrNameLst>
                                      </p:cBhvr>
                                      <p:to>
                                        <p:strVal val="visible"/>
                                      </p:to>
                                    </p:set>
                                    <p:anim calcmode="lin" valueType="num">
                                      <p:cBhvr>
                                        <p:cTn id="54" dur="500" fill="hold"/>
                                        <p:tgtEl>
                                          <p:spTgt spid="87051"/>
                                        </p:tgtEl>
                                        <p:attrNameLst>
                                          <p:attrName>ppt_w</p:attrName>
                                        </p:attrNameLst>
                                      </p:cBhvr>
                                      <p:tavLst>
                                        <p:tav tm="0">
                                          <p:val>
                                            <p:fltVal val="0.000000"/>
                                          </p:val>
                                        </p:tav>
                                        <p:tav tm="100000">
                                          <p:val>
                                            <p:strVal val="#ppt_w"/>
                                          </p:val>
                                        </p:tav>
                                      </p:tavLst>
                                    </p:anim>
                                    <p:anim calcmode="lin" valueType="num">
                                      <p:cBhvr>
                                        <p:cTn id="55" dur="500" fill="hold"/>
                                        <p:tgtEl>
                                          <p:spTgt spid="87051"/>
                                        </p:tgtEl>
                                        <p:attrNameLst>
                                          <p:attrName>ppt_h</p:attrName>
                                        </p:attrNameLst>
                                      </p:cBhvr>
                                      <p:tavLst>
                                        <p:tav tm="0">
                                          <p:val>
                                            <p:strVal val="#ppt_h"/>
                                          </p:val>
                                        </p:tav>
                                        <p:tav tm="100000">
                                          <p:val>
                                            <p:strVal val="#ppt_h"/>
                                          </p:val>
                                        </p:tav>
                                      </p:tavLst>
                                    </p:anim>
                                  </p:childTnLst>
                                </p:cTn>
                              </p:par>
                              <p:par>
                                <p:cTn id="56" presetID="17" presetClass="entr" presetSubtype="10" fill="hold" nodeType="withEffect">
                                  <p:stCondLst>
                                    <p:cond delay="0"/>
                                  </p:stCondLst>
                                  <p:childTnLst>
                                    <p:set>
                                      <p:cBhvr>
                                        <p:cTn id="57" dur="1" fill="hold">
                                          <p:stCondLst>
                                            <p:cond delay="0"/>
                                          </p:stCondLst>
                                        </p:cTn>
                                        <p:tgtEl>
                                          <p:spTgt spid="87052"/>
                                        </p:tgtEl>
                                        <p:attrNameLst>
                                          <p:attrName>style.visibility</p:attrName>
                                        </p:attrNameLst>
                                      </p:cBhvr>
                                      <p:to>
                                        <p:strVal val="visible"/>
                                      </p:to>
                                    </p:set>
                                    <p:anim calcmode="lin" valueType="num">
                                      <p:cBhvr>
                                        <p:cTn id="58" dur="500" fill="hold"/>
                                        <p:tgtEl>
                                          <p:spTgt spid="87052"/>
                                        </p:tgtEl>
                                        <p:attrNameLst>
                                          <p:attrName>ppt_w</p:attrName>
                                        </p:attrNameLst>
                                      </p:cBhvr>
                                      <p:tavLst>
                                        <p:tav tm="0">
                                          <p:val>
                                            <p:fltVal val="0.000000"/>
                                          </p:val>
                                        </p:tav>
                                        <p:tav tm="100000">
                                          <p:val>
                                            <p:strVal val="#ppt_w"/>
                                          </p:val>
                                        </p:tav>
                                      </p:tavLst>
                                    </p:anim>
                                    <p:anim calcmode="lin" valueType="num">
                                      <p:cBhvr>
                                        <p:cTn id="59" dur="500" fill="hold"/>
                                        <p:tgtEl>
                                          <p:spTgt spid="8705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87050"/>
                                        </p:tgtEl>
                                        <p:attrNameLst>
                                          <p:attrName>style.visibility</p:attrName>
                                        </p:attrNameLst>
                                      </p:cBhvr>
                                      <p:to>
                                        <p:strVal val="visible"/>
                                      </p:to>
                                    </p:set>
                                    <p:anim to="" calcmode="lin" valueType="num">
                                      <p:cBhvr>
                                        <p:cTn id="64" dur="1" fill="hold"/>
                                        <p:tgtEl>
                                          <p:spTgt spid="87050"/>
                                        </p:tgtEl>
                                        <p:attrNameLst>
                                          <p:attrName>style.visibility</p:attrName>
                                        </p:attrNameLst>
                                      </p:cBhvr>
                                    </p:anim>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nodeType="clickEffect">
                                  <p:stCondLst>
                                    <p:cond delay="0"/>
                                  </p:stCondLst>
                                  <p:childTnLst>
                                    <p:set>
                                      <p:cBhvr>
                                        <p:cTn id="68" dur="1" fill="hold">
                                          <p:stCondLst>
                                            <p:cond delay="0"/>
                                          </p:stCondLst>
                                        </p:cTn>
                                        <p:tgtEl>
                                          <p:spTgt spid="87054">
                                            <p:txEl>
                                              <p:charRg st="0" end="54"/>
                                            </p:txEl>
                                          </p:spTgt>
                                        </p:tgtEl>
                                        <p:attrNameLst>
                                          <p:attrName>style.visibility</p:attrName>
                                        </p:attrNameLst>
                                      </p:cBhvr>
                                      <p:to>
                                        <p:strVal val="visible"/>
                                      </p:to>
                                    </p:set>
                                    <p:animEffect transition="in" filter="wedge">
                                      <p:cBhvr>
                                        <p:cTn id="69" dur="2000"/>
                                        <p:tgtEl>
                                          <p:spTgt spid="87054">
                                            <p:txEl>
                                              <p:charRg st="0"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6" grpId="0"/>
      <p:bldP spid="87050" grpId="0"/>
      <p:bldP spid="5144" grpId="0" animBg="1"/>
      <p:bldP spid="5144" grpId="1" animBg="1"/>
      <p:bldP spid="870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12"/>
          <p:cNvSpPr/>
          <p:nvPr/>
        </p:nvSpPr>
        <p:spPr>
          <a:xfrm>
            <a:off x="228600" y="1744663"/>
            <a:ext cx="8229600" cy="990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2400" b="1" dirty="0">
              <a:solidFill>
                <a:srgbClr val="FFFF00"/>
              </a:solidFill>
              <a:latin typeface="Times New Roman" panose="02020603050405020304" pitchFamily="18" charset="0"/>
              <a:ea typeface="Times New Roman" panose="02020603050405020304" pitchFamily="18" charset="0"/>
            </a:endParaRPr>
          </a:p>
        </p:txBody>
      </p:sp>
      <p:sp>
        <p:nvSpPr>
          <p:cNvPr id="13315" name="Rectangle 13"/>
          <p:cNvSpPr/>
          <p:nvPr/>
        </p:nvSpPr>
        <p:spPr>
          <a:xfrm>
            <a:off x="19050" y="1439863"/>
            <a:ext cx="4262438" cy="402272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400" b="1" i="1" u="sng" dirty="0">
                <a:solidFill>
                  <a:schemeClr val="accent2"/>
                </a:solidFill>
                <a:latin typeface="Times New Roman" panose="02020603050405020304" pitchFamily="18" charset="0"/>
                <a:cs typeface="Times New Roman" panose="02020603050405020304" pitchFamily="18" charset="0"/>
              </a:rPr>
              <a:t>1-Đọc đoạn văn sau:</a:t>
            </a:r>
            <a:r>
              <a:rPr lang="en-US" altLang="en-US" sz="2400" b="1" dirty="0">
                <a:solidFill>
                  <a:srgbClr val="FF3300"/>
                </a:solidFill>
                <a:latin typeface="Times New Roman" panose="02020603050405020304" pitchFamily="18" charset="0"/>
                <a:cs typeface="Times New Roman" panose="02020603050405020304" pitchFamily="18" charset="0"/>
              </a:rPr>
              <a:t>      </a:t>
            </a:r>
            <a:endParaRPr lang="en-US" altLang="en-US" sz="2400" b="1" dirty="0">
              <a:solidFill>
                <a:srgbClr val="FF3300"/>
              </a:solidFill>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Anh nhìn trăng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nghĩ tới</a:t>
            </a:r>
            <a:endParaRPr lang="en-US" altLang="en-US" sz="24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ng</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y mai </a:t>
            </a:r>
            <a:r>
              <a:rPr lang="en-US" altLang="en-US" sz="2400" b="1" dirty="0">
                <a:latin typeface="Times New Roman" panose="02020603050405020304" pitchFamily="18" charset="0"/>
                <a:ea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 Mươi mười lăm năm nữa</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thôi, các em sẽ thấy cũng </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dưới ánh trăng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y, dòng </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nước đổ xuống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m chạy </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máy phát điện; ở giữa biển </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rộng cờ đỏ sao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ng phấp </a:t>
            </a:r>
            <a:endParaRPr lang="en-US" altLang="en-US" sz="2400" b="1" dirty="0">
              <a:latin typeface="Times New Roman" panose="02020603050405020304" pitchFamily="18" charset="0"/>
              <a:cs typeface="Times New Roman" panose="02020603050405020304" pitchFamily="18" charset="0"/>
            </a:endParaRPr>
          </a:p>
          <a:p>
            <a:pPr marL="342900" lvl="0" indent="-342900" algn="dist"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phới bay trên những con </a:t>
            </a:r>
            <a:endParaRPr lang="en-US" altLang="en-US" sz="24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t</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u lớn.</a:t>
            </a:r>
            <a:endParaRPr lang="en-US" altLang="en-US" sz="2400" b="1" dirty="0">
              <a:latin typeface="Times New Roman" panose="02020603050405020304" pitchFamily="18" charset="0"/>
              <a:ea typeface="Times New Roman" panose="02020603050405020304" pitchFamily="18" charset="0"/>
            </a:endParaRPr>
          </a:p>
        </p:txBody>
      </p:sp>
      <p:sp>
        <p:nvSpPr>
          <p:cNvPr id="13316" name="Rectangle 14"/>
          <p:cNvSpPr/>
          <p:nvPr/>
        </p:nvSpPr>
        <p:spPr>
          <a:xfrm>
            <a:off x="4332288" y="1439863"/>
            <a:ext cx="4724400" cy="3124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lnSpc>
                <a:spcPct val="90000"/>
              </a:lnSpc>
              <a:spcBef>
                <a:spcPct val="0"/>
              </a:spcBef>
              <a:buNone/>
            </a:pPr>
            <a:r>
              <a:rPr lang="en-US" altLang="en-US" sz="2400" b="1" i="1" dirty="0">
                <a:latin typeface="Times New Roman" panose="02020603050405020304" pitchFamily="18" charset="0"/>
              </a:rPr>
              <a:t> </a:t>
            </a:r>
            <a:r>
              <a:rPr lang="en-US" altLang="en-US" sz="2400" b="1" i="1" u="sng" dirty="0">
                <a:solidFill>
                  <a:schemeClr val="accent2"/>
                </a:solidFill>
                <a:latin typeface="Times New Roman" panose="02020603050405020304" pitchFamily="18" charset="0"/>
                <a:cs typeface="Arial" panose="020B0604020202020204" pitchFamily="34" charset="0"/>
              </a:rPr>
              <a:t>2. </a:t>
            </a:r>
            <a:r>
              <a:rPr lang="en-US" altLang="en-US" sz="2400" b="1" i="1" u="sng" dirty="0">
                <a:solidFill>
                  <a:schemeClr val="accent2"/>
                </a:solidFill>
                <a:latin typeface="Times New Roman" panose="02020603050405020304" pitchFamily="18" charset="0"/>
                <a:cs typeface="Times New Roman" panose="02020603050405020304" pitchFamily="18" charset="0"/>
              </a:rPr>
              <a:t>Tìm các từ</a:t>
            </a:r>
            <a:r>
              <a:rPr lang="en-US" altLang="en-US" sz="2400" b="1" i="1" u="sng" dirty="0">
                <a:solidFill>
                  <a:schemeClr val="accent2"/>
                </a:solidFill>
                <a:latin typeface="Times New Roman" panose="02020603050405020304" pitchFamily="18" charset="0"/>
                <a:cs typeface="Arial" panose="020B0604020202020204" pitchFamily="34" charset="0"/>
              </a:rPr>
              <a:t>:</a:t>
            </a:r>
            <a:endParaRPr lang="en-US" altLang="en-US" sz="2400" b="1" i="1" u="sng" dirty="0">
              <a:solidFill>
                <a:schemeClr val="accent2"/>
              </a:solidFill>
              <a:latin typeface="Times New Roman" panose="02020603050405020304" pitchFamily="18" charset="0"/>
              <a:cs typeface="Arial" panose="020B0604020202020204" pitchFamily="34" charset="0"/>
            </a:endParaRPr>
          </a:p>
          <a:p>
            <a:pPr marL="342900" lvl="0" indent="-342900" eaLnBrk="1" hangingPunct="1">
              <a:lnSpc>
                <a:spcPct val="90000"/>
              </a:lnSpc>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Chỉ hoạt động</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 Của anh chiến sĩ</a:t>
            </a:r>
            <a:r>
              <a:rPr lang="en-US" altLang="en-US" sz="2400" dirty="0">
                <a:latin typeface="Times New Roman" panose="02020603050405020304" pitchFamily="18" charset="0"/>
                <a:cs typeface="Times New Roman" panose="02020603050405020304" pitchFamily="18" charset="0"/>
              </a:rPr>
              <a:t>:</a:t>
            </a:r>
            <a:endParaRPr lang="en-US" altLang="en-US" sz="24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Của thiếu nhi</a:t>
            </a:r>
            <a:r>
              <a:rPr lang="en-US" altLang="en-US" sz="2400" dirty="0">
                <a:latin typeface="Times New Roman" panose="02020603050405020304" pitchFamily="18" charset="0"/>
                <a:cs typeface="Times New Roman" panose="02020603050405020304" pitchFamily="18" charset="0"/>
              </a:rPr>
              <a:t>:</a:t>
            </a:r>
            <a:endParaRPr lang="en-US" altLang="en-US" sz="2400" b="1" i="1" dirty="0">
              <a:solidFill>
                <a:srgbClr val="FFFF00"/>
              </a:solidFill>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4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Chỉ trạng thái của các sự vật</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 Dòng thác:</a:t>
            </a:r>
            <a:endParaRPr lang="en-US" altLang="en-US" sz="2400" b="1" i="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r>
              <a:rPr lang="en-US" altLang="en-US" sz="2400" b="1" dirty="0">
                <a:latin typeface="Times New Roman" panose="02020603050405020304" pitchFamily="18" charset="0"/>
                <a:cs typeface="Times New Roman" panose="02020603050405020304" pitchFamily="18" charset="0"/>
              </a:rPr>
              <a:t>+ Lá cờ:      </a:t>
            </a:r>
            <a:endParaRPr lang="en-US" altLang="en-US" sz="2400" b="1"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ct val="0"/>
              </a:spcBef>
              <a:buNone/>
            </a:pPr>
            <a:endParaRPr lang="en-US" altLang="en-US" sz="2400" b="1" dirty="0">
              <a:latin typeface="Times New Roman" panose="02020603050405020304" pitchFamily="18" charset="0"/>
              <a:ea typeface="Times New Roman" panose="02020603050405020304" pitchFamily="18" charset="0"/>
            </a:endParaRPr>
          </a:p>
        </p:txBody>
      </p:sp>
      <p:sp>
        <p:nvSpPr>
          <p:cNvPr id="13317" name="Rectangle 12"/>
          <p:cNvSpPr/>
          <p:nvPr/>
        </p:nvSpPr>
        <p:spPr>
          <a:xfrm>
            <a:off x="5284788" y="3732213"/>
            <a:ext cx="1138237"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400" b="1" i="1" dirty="0">
                <a:solidFill>
                  <a:schemeClr val="accent2"/>
                </a:solidFill>
                <a:latin typeface="Times New Roman" panose="02020603050405020304" pitchFamily="18" charset="0"/>
                <a:cs typeface="Times New Roman" panose="02020603050405020304" pitchFamily="18" charset="0"/>
              </a:rPr>
              <a:t>bay</a:t>
            </a:r>
            <a:endParaRPr lang="en-US" altLang="en-US" sz="2400" b="1" i="1" dirty="0">
              <a:solidFill>
                <a:schemeClr val="accent2"/>
              </a:solidFill>
              <a:latin typeface="Times New Roman" panose="02020603050405020304" pitchFamily="18" charset="0"/>
              <a:ea typeface="Times New Roman" panose="02020603050405020304" pitchFamily="18" charset="0"/>
            </a:endParaRPr>
          </a:p>
        </p:txBody>
      </p:sp>
      <p:sp>
        <p:nvSpPr>
          <p:cNvPr id="13318" name="Rectangle 12"/>
          <p:cNvSpPr/>
          <p:nvPr/>
        </p:nvSpPr>
        <p:spPr>
          <a:xfrm>
            <a:off x="5845175" y="3025775"/>
            <a:ext cx="22098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endParaRPr lang="en-US" altLang="en-US" sz="2400" b="1" dirty="0">
              <a:latin typeface="Times New Roman" panose="02020603050405020304" pitchFamily="18" charset="0"/>
            </a:endParaRPr>
          </a:p>
          <a:p>
            <a:pPr marL="342900" lvl="0" indent="-342900" algn="ctr" eaLnBrk="1" hangingPunct="1">
              <a:spcBef>
                <a:spcPct val="0"/>
              </a:spcBef>
              <a:buNone/>
            </a:pPr>
            <a:r>
              <a:rPr lang="en-US" altLang="en-US" sz="2400" b="1" i="1" dirty="0">
                <a:solidFill>
                  <a:schemeClr val="accent2"/>
                </a:solidFill>
                <a:latin typeface="Times New Roman" panose="02020603050405020304" pitchFamily="18" charset="0"/>
                <a:cs typeface="Times New Roman" panose="02020603050405020304" pitchFamily="18" charset="0"/>
              </a:rPr>
              <a:t>đổ (xuống)</a:t>
            </a:r>
            <a:endParaRPr lang="en-US" altLang="en-US" sz="2400" b="1" i="1" dirty="0">
              <a:solidFill>
                <a:schemeClr val="accent2"/>
              </a:solidFill>
              <a:latin typeface="Times New Roman" panose="02020603050405020304" pitchFamily="18" charset="0"/>
              <a:cs typeface="Times New Roman" panose="02020603050405020304" pitchFamily="18" charset="0"/>
            </a:endParaRPr>
          </a:p>
          <a:p>
            <a:pPr marL="342900" lvl="0" indent="-342900" algn="ctr" eaLnBrk="1" hangingPunct="1">
              <a:spcBef>
                <a:spcPct val="0"/>
              </a:spcBef>
              <a:buNone/>
            </a:pPr>
            <a:endParaRPr lang="en-US" altLang="en-US" sz="2400" b="1" i="1" dirty="0">
              <a:latin typeface="Times New Roman" panose="02020603050405020304" pitchFamily="18" charset="0"/>
            </a:endParaRPr>
          </a:p>
        </p:txBody>
      </p:sp>
      <p:sp>
        <p:nvSpPr>
          <p:cNvPr id="13319" name="Rectangle 12"/>
          <p:cNvSpPr/>
          <p:nvPr/>
        </p:nvSpPr>
        <p:spPr>
          <a:xfrm>
            <a:off x="6594475" y="2062163"/>
            <a:ext cx="2057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400" b="1" i="1" dirty="0">
                <a:solidFill>
                  <a:schemeClr val="accent2"/>
                </a:solidFill>
                <a:latin typeface="Times New Roman" panose="02020603050405020304" pitchFamily="18" charset="0"/>
                <a:cs typeface="Times New Roman" panose="02020603050405020304" pitchFamily="18" charset="0"/>
              </a:rPr>
              <a:t>nhìn, nghĩ</a:t>
            </a:r>
            <a:endParaRPr lang="en-US" altLang="en-US" sz="2400" b="1" i="1" dirty="0">
              <a:solidFill>
                <a:schemeClr val="accent2"/>
              </a:solidFill>
              <a:latin typeface="Times New Roman" panose="02020603050405020304" pitchFamily="18" charset="0"/>
              <a:ea typeface="Times New Roman" panose="02020603050405020304" pitchFamily="18" charset="0"/>
            </a:endParaRPr>
          </a:p>
        </p:txBody>
      </p:sp>
      <p:sp>
        <p:nvSpPr>
          <p:cNvPr id="13320" name="Rectangle 12"/>
          <p:cNvSpPr/>
          <p:nvPr/>
        </p:nvSpPr>
        <p:spPr>
          <a:xfrm>
            <a:off x="5692775" y="2413000"/>
            <a:ext cx="2362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eaLnBrk="1" hangingPunct="1">
              <a:spcBef>
                <a:spcPct val="0"/>
              </a:spcBef>
              <a:buNone/>
            </a:pPr>
            <a:r>
              <a:rPr lang="en-US" altLang="en-US" sz="2400" b="1" i="1" dirty="0">
                <a:solidFill>
                  <a:schemeClr val="accent2"/>
                </a:solidFill>
                <a:latin typeface="Times New Roman" panose="02020603050405020304" pitchFamily="18" charset="0"/>
                <a:cs typeface="Times New Roman" panose="02020603050405020304" pitchFamily="18" charset="0"/>
              </a:rPr>
              <a:t>thấy</a:t>
            </a:r>
            <a:endParaRPr lang="en-US" altLang="en-US" sz="2400" b="1" i="1" dirty="0">
              <a:solidFill>
                <a:schemeClr val="accent2"/>
              </a:solidFill>
              <a:latin typeface="Times New Roman" panose="02020603050405020304" pitchFamily="18" charset="0"/>
              <a:ea typeface="Times New Roman" panose="02020603050405020304" pitchFamily="18" charset="0"/>
            </a:endParaRPr>
          </a:p>
        </p:txBody>
      </p:sp>
      <p:sp>
        <p:nvSpPr>
          <p:cNvPr id="13321" name="Line 38"/>
          <p:cNvSpPr/>
          <p:nvPr/>
        </p:nvSpPr>
        <p:spPr>
          <a:xfrm>
            <a:off x="4325938" y="1592263"/>
            <a:ext cx="6350" cy="3490912"/>
          </a:xfrm>
          <a:prstGeom prst="line">
            <a:avLst/>
          </a:prstGeom>
          <a:ln w="28575" cap="flat" cmpd="sng">
            <a:solidFill>
              <a:schemeClr val="tx1"/>
            </a:solidFill>
            <a:prstDash val="solid"/>
            <a:headEnd type="none" w="med" len="med"/>
            <a:tailEnd type="none" w="med" len="med"/>
          </a:ln>
        </p:spPr>
      </p:sp>
      <p:sp>
        <p:nvSpPr>
          <p:cNvPr id="13322" name="Rectangle 12"/>
          <p:cNvSpPr/>
          <p:nvPr/>
        </p:nvSpPr>
        <p:spPr>
          <a:xfrm>
            <a:off x="268288" y="1052513"/>
            <a:ext cx="1641475" cy="4572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u="sng" dirty="0">
                <a:solidFill>
                  <a:srgbClr val="0066FF"/>
                </a:solidFill>
                <a:latin typeface="Times New Roman" panose="02020603050405020304" pitchFamily="18" charset="0"/>
              </a:rPr>
              <a:t>I/ Nhận xét</a:t>
            </a:r>
            <a:endParaRPr lang="en-US" altLang="en-US" sz="2400" b="1" u="sng" dirty="0">
              <a:solidFill>
                <a:srgbClr val="0066FF"/>
              </a:solidFill>
              <a:latin typeface="Times New Roman" panose="02020603050405020304" pitchFamily="18" charset="0"/>
            </a:endParaRPr>
          </a:p>
        </p:txBody>
      </p:sp>
      <p:sp>
        <p:nvSpPr>
          <p:cNvPr id="26661" name="Text Box 37"/>
          <p:cNvSpPr txBox="1"/>
          <p:nvPr/>
        </p:nvSpPr>
        <p:spPr>
          <a:xfrm>
            <a:off x="322263" y="5608638"/>
            <a:ext cx="8575675" cy="974725"/>
          </a:xfrm>
          <a:prstGeom prst="rect">
            <a:avLst/>
          </a:prstGeom>
          <a:solidFill>
            <a:srgbClr val="FFFF66"/>
          </a:solidFill>
          <a:ln w="28575"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t>      </a:t>
            </a:r>
            <a:r>
              <a:rPr lang="vi-VN" altLang="en-US" sz="2800" b="1" dirty="0">
                <a:solidFill>
                  <a:srgbClr val="0066FF"/>
                </a:solidFill>
                <a:latin typeface="Times New Roman" panose="02020603050405020304" pitchFamily="18" charset="0"/>
              </a:rPr>
              <a:t>Động từ là những từ chỉ hoạt động, trạng thái của sự vật.</a:t>
            </a:r>
            <a:endParaRPr lang="en-US" altLang="en-US" sz="2800" b="1" dirty="0">
              <a:solidFill>
                <a:srgbClr val="0066FF"/>
              </a:solidFill>
            </a:endParaRPr>
          </a:p>
        </p:txBody>
      </p:sp>
      <p:sp>
        <p:nvSpPr>
          <p:cNvPr id="65552" name="Rectangle 16"/>
          <p:cNvSpPr/>
          <p:nvPr/>
        </p:nvSpPr>
        <p:spPr>
          <a:xfrm>
            <a:off x="268288" y="5151438"/>
            <a:ext cx="1751012" cy="457200"/>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u="sng" dirty="0">
                <a:solidFill>
                  <a:srgbClr val="0033CC"/>
                </a:solidFill>
                <a:latin typeface="Times New Roman" panose="02020603050405020304" pitchFamily="18" charset="0"/>
              </a:rPr>
              <a:t>II. Ghi nhớ:</a:t>
            </a:r>
            <a:endParaRPr lang="en-US" altLang="en-US" sz="2400" b="1" u="sng" dirty="0">
              <a:solidFill>
                <a:srgbClr val="0033CC"/>
              </a:solidFill>
              <a:latin typeface="Times New Roman" panose="02020603050405020304" pitchFamily="18" charset="0"/>
            </a:endParaRPr>
          </a:p>
        </p:txBody>
      </p:sp>
      <p:sp>
        <p:nvSpPr>
          <p:cNvPr id="13325" name="Text Box 20"/>
          <p:cNvSpPr txBox="1"/>
          <p:nvPr/>
        </p:nvSpPr>
        <p:spPr>
          <a:xfrm>
            <a:off x="1090613" y="163513"/>
            <a:ext cx="6851650" cy="1077912"/>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diamond(in)">
                                      <p:cBhvr>
                                        <p:cTn id="7" dur="2000"/>
                                        <p:tgtEl>
                                          <p:spTgt spid="266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52"/>
                                        </p:tgtEl>
                                        <p:attrNameLst>
                                          <p:attrName>style.visibility</p:attrName>
                                        </p:attrNameLst>
                                      </p:cBhvr>
                                      <p:to>
                                        <p:strVal val="visible"/>
                                      </p:to>
                                    </p:set>
                                    <p:animEffect transition="in" filter="box(in)">
                                      <p:cBhvr>
                                        <p:cTn id="12" dur="5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animBg="1"/>
      <p:bldP spid="655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Text Box 2"/>
          <p:cNvSpPr txBox="1"/>
          <p:nvPr/>
        </p:nvSpPr>
        <p:spPr>
          <a:xfrm>
            <a:off x="457200" y="2913063"/>
            <a:ext cx="8137525" cy="1749425"/>
          </a:xfrm>
          <a:prstGeom prst="rect">
            <a:avLst/>
          </a:prstGeom>
          <a:noFill/>
          <a:ln w="952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dirty="0">
                <a:latin typeface="Times New Roman" panose="02020603050405020304" pitchFamily="18" charset="0"/>
              </a:rPr>
              <a:t>    </a:t>
            </a:r>
            <a:r>
              <a:rPr lang="en-US" altLang="en-US" sz="3600" b="1" dirty="0">
                <a:latin typeface="Times New Roman" panose="02020603050405020304" pitchFamily="18" charset="0"/>
              </a:rPr>
              <a:t> Từ nào kết hợp được với các từ : </a:t>
            </a:r>
            <a:r>
              <a:rPr lang="en-US" altLang="en-US" sz="3600" b="1" i="1" dirty="0">
                <a:solidFill>
                  <a:srgbClr val="FF0000"/>
                </a:solidFill>
                <a:latin typeface="Times New Roman" panose="02020603050405020304" pitchFamily="18" charset="0"/>
              </a:rPr>
              <a:t>hãy, đừng, chớ</a:t>
            </a:r>
            <a:r>
              <a:rPr lang="en-US" altLang="en-US" sz="3600" b="1" dirty="0">
                <a:latin typeface="Times New Roman" panose="02020603050405020304" pitchFamily="18" charset="0"/>
              </a:rPr>
              <a:t> ở vị trí đứng trước thì từ đó là động từ.</a:t>
            </a:r>
            <a:r>
              <a:rPr lang="en-US" altLang="en-US" sz="3600" dirty="0">
                <a:latin typeface="Times New Roman" panose="02020603050405020304" pitchFamily="18" charset="0"/>
              </a:rPr>
              <a:t> </a:t>
            </a:r>
            <a:endParaRPr lang="en-US" altLang="en-US" b="1" dirty="0">
              <a:latin typeface="Times New Roman" panose="02020603050405020304" pitchFamily="18" charset="0"/>
            </a:endParaRPr>
          </a:p>
        </p:txBody>
      </p:sp>
      <p:sp>
        <p:nvSpPr>
          <p:cNvPr id="87049" name="AutoShape 9"/>
          <p:cNvSpPr/>
          <p:nvPr/>
        </p:nvSpPr>
        <p:spPr>
          <a:xfrm>
            <a:off x="322263" y="1379538"/>
            <a:ext cx="2674937" cy="1327150"/>
          </a:xfrm>
          <a:prstGeom prst="irregularSeal2">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n-US" altLang="en-US" sz="3600" dirty="0">
              <a:latin typeface="Times New Roman" panose="02020603050405020304" pitchFamily="18" charset="0"/>
            </a:endParaRPr>
          </a:p>
        </p:txBody>
      </p:sp>
      <p:sp>
        <p:nvSpPr>
          <p:cNvPr id="87050" name="Text Box 10"/>
          <p:cNvSpPr txBox="1"/>
          <p:nvPr/>
        </p:nvSpPr>
        <p:spPr>
          <a:xfrm>
            <a:off x="838200" y="1568450"/>
            <a:ext cx="1304925" cy="762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4400" b="1" dirty="0">
                <a:solidFill>
                  <a:srgbClr val="FFFF00"/>
                </a:solidFill>
                <a:latin typeface="Times New Roman" panose="02020603050405020304" pitchFamily="18" charset="0"/>
              </a:rPr>
              <a:t>Mẹo</a:t>
            </a:r>
            <a:endParaRPr lang="en-US" altLang="en-US" sz="4400" b="1" dirty="0">
              <a:solidFill>
                <a:srgbClr val="FFFF00"/>
              </a:solidFill>
              <a:latin typeface="Times New Roman" panose="02020603050405020304" pitchFamily="18" charset="0"/>
            </a:endParaRPr>
          </a:p>
        </p:txBody>
      </p:sp>
      <p:sp>
        <p:nvSpPr>
          <p:cNvPr id="85001" name="Text Box 9"/>
          <p:cNvSpPr txBox="1"/>
          <p:nvPr/>
        </p:nvSpPr>
        <p:spPr>
          <a:xfrm>
            <a:off x="1825625" y="4870450"/>
            <a:ext cx="4946650"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VD: Bạn </a:t>
            </a:r>
            <a:r>
              <a:rPr lang="en-US" altLang="en-US" sz="2800" dirty="0">
                <a:solidFill>
                  <a:srgbClr val="0066FF"/>
                </a:solidFill>
                <a:latin typeface="Times New Roman" panose="02020603050405020304" pitchFamily="18" charset="0"/>
              </a:rPr>
              <a:t>hãy</a:t>
            </a:r>
            <a:r>
              <a:rPr lang="en-US" altLang="en-US" sz="2800" dirty="0">
                <a:latin typeface="Times New Roman" panose="02020603050405020304" pitchFamily="18" charset="0"/>
              </a:rPr>
              <a:t> </a:t>
            </a:r>
            <a:r>
              <a:rPr lang="en-US" altLang="en-US" sz="2800" u="sng" dirty="0">
                <a:solidFill>
                  <a:srgbClr val="FF0000"/>
                </a:solidFill>
                <a:latin typeface="Times New Roman" panose="02020603050405020304" pitchFamily="18" charset="0"/>
              </a:rPr>
              <a:t>hát</a:t>
            </a:r>
            <a:r>
              <a:rPr lang="en-US" altLang="en-US" sz="2800" dirty="0">
                <a:latin typeface="Times New Roman" panose="02020603050405020304" pitchFamily="18" charset="0"/>
              </a:rPr>
              <a:t> lên.</a:t>
            </a:r>
            <a:endParaRPr lang="en-US" altLang="en-US" sz="2800" dirty="0">
              <a:latin typeface="Times New Roman" panose="02020603050405020304" pitchFamily="18" charset="0"/>
            </a:endParaRPr>
          </a:p>
        </p:txBody>
      </p:sp>
      <p:sp>
        <p:nvSpPr>
          <p:cNvPr id="85002" name="Text Box 10"/>
          <p:cNvSpPr txBox="1"/>
          <p:nvPr/>
        </p:nvSpPr>
        <p:spPr>
          <a:xfrm>
            <a:off x="1825625" y="5402263"/>
            <a:ext cx="3581400" cy="519112"/>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VD: Bạn </a:t>
            </a:r>
            <a:r>
              <a:rPr lang="en-US" altLang="en-US" sz="2800" dirty="0">
                <a:solidFill>
                  <a:srgbClr val="0066FF"/>
                </a:solidFill>
                <a:latin typeface="Times New Roman" panose="02020603050405020304" pitchFamily="18" charset="0"/>
              </a:rPr>
              <a:t>đừng </a:t>
            </a:r>
            <a:r>
              <a:rPr lang="en-US" altLang="en-US" sz="2800" u="sng" dirty="0">
                <a:solidFill>
                  <a:srgbClr val="FF0000"/>
                </a:solidFill>
                <a:latin typeface="Times New Roman" panose="02020603050405020304" pitchFamily="18" charset="0"/>
              </a:rPr>
              <a:t>hái</a:t>
            </a:r>
            <a:r>
              <a:rPr lang="en-US" altLang="en-US" sz="2800" dirty="0">
                <a:solidFill>
                  <a:srgbClr val="0066FF"/>
                </a:solidFill>
                <a:latin typeface="Times New Roman" panose="02020603050405020304" pitchFamily="18" charset="0"/>
              </a:rPr>
              <a:t> </a:t>
            </a:r>
            <a:r>
              <a:rPr lang="en-US" altLang="en-US" sz="2800" dirty="0">
                <a:latin typeface="Times New Roman" panose="02020603050405020304" pitchFamily="18" charset="0"/>
              </a:rPr>
              <a:t>hoa.</a:t>
            </a:r>
            <a:endParaRPr lang="en-US" altLang="en-US" sz="2800" dirty="0">
              <a:latin typeface="Times New Roman" panose="02020603050405020304" pitchFamily="18" charset="0"/>
            </a:endParaRPr>
          </a:p>
        </p:txBody>
      </p:sp>
      <p:sp>
        <p:nvSpPr>
          <p:cNvPr id="85003" name="Text Box 11"/>
          <p:cNvSpPr txBox="1"/>
          <p:nvPr/>
        </p:nvSpPr>
        <p:spPr>
          <a:xfrm>
            <a:off x="1839913" y="5921375"/>
            <a:ext cx="4705350"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latin typeface="Times New Roman" panose="02020603050405020304" pitchFamily="18" charset="0"/>
              </a:rPr>
              <a:t>VD: Anh </a:t>
            </a:r>
            <a:r>
              <a:rPr lang="en-US" altLang="en-US" sz="2800" dirty="0">
                <a:solidFill>
                  <a:srgbClr val="0000FF"/>
                </a:solidFill>
                <a:latin typeface="Times New Roman" panose="02020603050405020304" pitchFamily="18" charset="0"/>
              </a:rPr>
              <a:t>chớ</a:t>
            </a:r>
            <a:r>
              <a:rPr lang="en-US" altLang="en-US" sz="2800" dirty="0">
                <a:latin typeface="Times New Roman" panose="02020603050405020304" pitchFamily="18" charset="0"/>
              </a:rPr>
              <a:t> </a:t>
            </a:r>
            <a:r>
              <a:rPr lang="en-US" altLang="en-US" sz="2800" u="sng" dirty="0">
                <a:solidFill>
                  <a:srgbClr val="FF0000"/>
                </a:solidFill>
                <a:latin typeface="Times New Roman" panose="02020603050405020304" pitchFamily="18" charset="0"/>
              </a:rPr>
              <a:t>làm</a:t>
            </a:r>
            <a:r>
              <a:rPr lang="en-US" altLang="en-US" sz="2800" dirty="0">
                <a:latin typeface="Times New Roman" panose="02020603050405020304" pitchFamily="18" charset="0"/>
              </a:rPr>
              <a:t> việc ấy nhé!</a:t>
            </a:r>
            <a:endParaRPr lang="en-US" altLang="en-US" sz="2800" dirty="0">
              <a:latin typeface="Times New Roman" panose="02020603050405020304" pitchFamily="18" charset="0"/>
            </a:endParaRPr>
          </a:p>
        </p:txBody>
      </p:sp>
      <p:sp>
        <p:nvSpPr>
          <p:cNvPr id="14344" name="Text Box 20"/>
          <p:cNvSpPr txBox="1"/>
          <p:nvPr/>
        </p:nvSpPr>
        <p:spPr>
          <a:xfrm>
            <a:off x="1255713" y="309563"/>
            <a:ext cx="6851650" cy="1076325"/>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b="1" dirty="0">
                <a:solidFill>
                  <a:srgbClr val="000000"/>
                </a:solidFill>
                <a:latin typeface="Times New Roman" panose="02020603050405020304" pitchFamily="18" charset="0"/>
              </a:rPr>
              <a:t>Luyện từ và câu</a:t>
            </a:r>
            <a:endParaRPr lang="en-US" altLang="en-US" sz="2800" b="1" dirty="0">
              <a:solidFill>
                <a:srgbClr val="000000"/>
              </a:solidFill>
              <a:latin typeface="Times New Roman" panose="02020603050405020304" pitchFamily="18" charset="0"/>
            </a:endParaRPr>
          </a:p>
          <a:p>
            <a:pPr marL="0" lvl="0" indent="0" algn="ctr">
              <a:spcBef>
                <a:spcPct val="0"/>
              </a:spcBef>
              <a:buNone/>
            </a:pPr>
            <a:r>
              <a:rPr lang="en-US" altLang="en-US" sz="3600" b="1" dirty="0">
                <a:solidFill>
                  <a:srgbClr val="FF0000"/>
                </a:solidFill>
                <a:latin typeface="Times New Roman" panose="02020603050405020304" pitchFamily="18" charset="0"/>
              </a:rPr>
              <a:t>Động từ</a:t>
            </a:r>
            <a:endParaRPr lang="en-US" altLang="en-US" sz="3600" b="1" dirty="0">
              <a:solidFill>
                <a:srgbClr val="FF0000"/>
              </a:solidFill>
              <a:latin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blinds(horizontal)">
                                      <p:cBhvr>
                                        <p:cTn id="7" dur="500"/>
                                        <p:tgtEl>
                                          <p:spTgt spid="870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7050"/>
                                        </p:tgtEl>
                                        <p:attrNameLst>
                                          <p:attrName>style.visibility</p:attrName>
                                        </p:attrNameLst>
                                      </p:cBhvr>
                                      <p:to>
                                        <p:strVal val="visible"/>
                                      </p:to>
                                    </p:set>
                                    <p:animEffect transition="in" filter="dissolve">
                                      <p:cBhvr>
                                        <p:cTn id="10" dur="500"/>
                                        <p:tgtEl>
                                          <p:spTgt spid="870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7042"/>
                                        </p:tgtEl>
                                        <p:attrNameLst>
                                          <p:attrName>style.visibility</p:attrName>
                                        </p:attrNameLst>
                                      </p:cBhvr>
                                      <p:to>
                                        <p:strVal val="visible"/>
                                      </p:to>
                                    </p:set>
                                    <p:anim calcmode="lin" valueType="num">
                                      <p:cBhvr additive="base">
                                        <p:cTn id="15" dur="500" fill="hold"/>
                                        <p:tgtEl>
                                          <p:spTgt spid="87042"/>
                                        </p:tgtEl>
                                        <p:attrNameLst>
                                          <p:attrName>ppt_x</p:attrName>
                                        </p:attrNameLst>
                                      </p:cBhvr>
                                      <p:tavLst>
                                        <p:tav tm="0">
                                          <p:val>
                                            <p:strVal val="#ppt_x"/>
                                          </p:val>
                                        </p:tav>
                                        <p:tav tm="100000">
                                          <p:val>
                                            <p:strVal val="#ppt_x"/>
                                          </p:val>
                                        </p:tav>
                                      </p:tavLst>
                                    </p:anim>
                                    <p:anim calcmode="lin" valueType="num">
                                      <p:cBhvr additive="base">
                                        <p:cTn id="16" dur="500" fill="hold"/>
                                        <p:tgtEl>
                                          <p:spTgt spid="870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7042">
                                            <p:txEl>
                                              <p:charRg st="0" end="96"/>
                                            </p:txEl>
                                          </p:spTgt>
                                        </p:tgtEl>
                                        <p:attrNameLst>
                                          <p:attrName>style.visibility</p:attrName>
                                        </p:attrNameLst>
                                      </p:cBhvr>
                                      <p:to>
                                        <p:strVal val="visible"/>
                                      </p:to>
                                    </p:set>
                                    <p:anim calcmode="lin" valueType="num">
                                      <p:cBhvr additive="base">
                                        <p:cTn id="19" dur="500" fill="hold"/>
                                        <p:tgtEl>
                                          <p:spTgt spid="87042">
                                            <p:txEl>
                                              <p:charRg st="0" end="9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2">
                                            <p:txEl>
                                              <p:charRg st="0" end="9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5001"/>
                                        </p:tgtEl>
                                        <p:attrNameLst>
                                          <p:attrName>style.visibility</p:attrName>
                                        </p:attrNameLst>
                                      </p:cBhvr>
                                      <p:to>
                                        <p:strVal val="visible"/>
                                      </p:to>
                                    </p:set>
                                    <p:animEffect transition="in" filter="box(in)">
                                      <p:cBhvr>
                                        <p:cTn id="25" dur="500"/>
                                        <p:tgtEl>
                                          <p:spTgt spid="8500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5002"/>
                                        </p:tgtEl>
                                        <p:attrNameLst>
                                          <p:attrName>style.visibility</p:attrName>
                                        </p:attrNameLst>
                                      </p:cBhvr>
                                      <p:to>
                                        <p:strVal val="visible"/>
                                      </p:to>
                                    </p:set>
                                    <p:animEffect transition="in" filter="box(in)">
                                      <p:cBhvr>
                                        <p:cTn id="30" dur="500"/>
                                        <p:tgtEl>
                                          <p:spTgt spid="8500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5003"/>
                                        </p:tgtEl>
                                        <p:attrNameLst>
                                          <p:attrName>style.visibility</p:attrName>
                                        </p:attrNameLst>
                                      </p:cBhvr>
                                      <p:to>
                                        <p:strVal val="visible"/>
                                      </p:to>
                                    </p:set>
                                    <p:animEffect transition="in" filter="box(in)">
                                      <p:cBhvr>
                                        <p:cTn id="35" dur="500"/>
                                        <p:tgtEl>
                                          <p:spTgt spid="85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build="allAtOnce"/>
      <p:bldP spid="87049" grpId="0" animBg="1"/>
      <p:bldP spid="87050" grpId="0"/>
      <p:bldP spid="85001" grpId="0"/>
      <p:bldP spid="85002" grpId="0"/>
      <p:bldP spid="8500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2_Glass Layer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5829</Words>
  <Application>WPS Presentation</Application>
  <PresentationFormat/>
  <Paragraphs>400</Paragraphs>
  <Slides>26</Slides>
  <Notes>2</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SimSun</vt:lpstr>
      <vt:lpstr>Wingdings</vt:lpstr>
      <vt:lpstr>Times New Roman</vt:lpstr>
      <vt:lpstr>Tahoma</vt:lpstr>
      <vt:lpstr>.VnTime</vt:lpstr>
      <vt:lpstr>Segoe Print</vt:lpstr>
      <vt:lpstr>Century Schoolbook</vt:lpstr>
      <vt:lpstr>Arial Black</vt:lpstr>
      <vt:lpstr>Microsoft YaHei</vt:lpstr>
      <vt:lpstr>Arial Unicode MS</vt:lpstr>
      <vt:lpstr>Times New Roman</vt:lpstr>
      <vt:lpstr>Default Design</vt:lpstr>
      <vt:lpstr>2_Glass Layers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VINH HOANG</dc:creator>
  <cp:lastModifiedBy>dell</cp:lastModifiedBy>
  <cp:revision>167</cp:revision>
  <dcterms:created xsi:type="dcterms:W3CDTF">2008-10-21T02:36:26Z</dcterms:created>
  <dcterms:modified xsi:type="dcterms:W3CDTF">2021-11-11T03:53:30Z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25A35F42F605497AA12C36435B8C729D</vt:lpwstr>
  </property>
  <property fmtid="{D5CDD505-2E9C-101B-9397-08002B2CF9AE}" pid="3" name="KSOProductBuildVer">
    <vt:lpwstr>1033-11.2.0.10351</vt:lpwstr>
  </property>
</Properties>
</file>